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8" r:id="rId5"/>
    <p:sldId id="270" r:id="rId6"/>
    <p:sldId id="271" r:id="rId7"/>
    <p:sldId id="260" r:id="rId8"/>
    <p:sldId id="272" r:id="rId9"/>
    <p:sldId id="261" r:id="rId10"/>
    <p:sldId id="273" r:id="rId11"/>
    <p:sldId id="275" r:id="rId12"/>
    <p:sldId id="262" r:id="rId13"/>
    <p:sldId id="274" r:id="rId14"/>
    <p:sldId id="264" r:id="rId15"/>
    <p:sldId id="276" r:id="rId16"/>
    <p:sldId id="269" r:id="rId17"/>
    <p:sldId id="265" r:id="rId18"/>
    <p:sldId id="277" r:id="rId19"/>
    <p:sldId id="268" r:id="rId20"/>
    <p:sldId id="266" r:id="rId21"/>
    <p:sldId id="26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62" y="-5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D82B8A-8C74-4B13-A728-CCD663398C61}" type="slidenum">
              <a:rPr lang="en-US"/>
              <a:pPr>
                <a:defRPr/>
              </a:pPr>
              <a:t>‹#›</a:t>
            </a:fld>
            <a:endParaRPr lang="en-US"/>
          </a:p>
        </p:txBody>
      </p:sp>
    </p:spTree>
    <p:extLst>
      <p:ext uri="{BB962C8B-B14F-4D97-AF65-F5344CB8AC3E}">
        <p14:creationId xmlns:p14="http://schemas.microsoft.com/office/powerpoint/2010/main" val="230789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D54225-BA83-4BF2-8A15-B72AD41898AE}" type="slidenum">
              <a:rPr lang="en-US"/>
              <a:pPr>
                <a:defRPr/>
              </a:pPr>
              <a:t>‹#›</a:t>
            </a:fld>
            <a:endParaRPr lang="en-US"/>
          </a:p>
        </p:txBody>
      </p:sp>
    </p:spTree>
    <p:extLst>
      <p:ext uri="{BB962C8B-B14F-4D97-AF65-F5344CB8AC3E}">
        <p14:creationId xmlns:p14="http://schemas.microsoft.com/office/powerpoint/2010/main" val="84683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04EBB5-C469-4486-A1F1-D4B8652D195F}" type="slidenum">
              <a:rPr lang="en-US"/>
              <a:pPr>
                <a:defRPr/>
              </a:pPr>
              <a:t>‹#›</a:t>
            </a:fld>
            <a:endParaRPr lang="en-US"/>
          </a:p>
        </p:txBody>
      </p:sp>
    </p:spTree>
    <p:extLst>
      <p:ext uri="{BB962C8B-B14F-4D97-AF65-F5344CB8AC3E}">
        <p14:creationId xmlns:p14="http://schemas.microsoft.com/office/powerpoint/2010/main" val="260852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434E23-07E4-4E28-9688-36367B41048E}" type="slidenum">
              <a:rPr lang="en-US"/>
              <a:pPr>
                <a:defRPr/>
              </a:pPr>
              <a:t>‹#›</a:t>
            </a:fld>
            <a:endParaRPr lang="en-US"/>
          </a:p>
        </p:txBody>
      </p:sp>
    </p:spTree>
    <p:extLst>
      <p:ext uri="{BB962C8B-B14F-4D97-AF65-F5344CB8AC3E}">
        <p14:creationId xmlns:p14="http://schemas.microsoft.com/office/powerpoint/2010/main" val="429114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2F0CF6-67CD-4D5A-B9F9-ABBA96687621}" type="slidenum">
              <a:rPr lang="en-US"/>
              <a:pPr>
                <a:defRPr/>
              </a:pPr>
              <a:t>‹#›</a:t>
            </a:fld>
            <a:endParaRPr lang="en-US"/>
          </a:p>
        </p:txBody>
      </p:sp>
    </p:spTree>
    <p:extLst>
      <p:ext uri="{BB962C8B-B14F-4D97-AF65-F5344CB8AC3E}">
        <p14:creationId xmlns:p14="http://schemas.microsoft.com/office/powerpoint/2010/main" val="340518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44B164-5A4C-4C4E-B5A2-F49627D988B0}" type="slidenum">
              <a:rPr lang="en-US"/>
              <a:pPr>
                <a:defRPr/>
              </a:pPr>
              <a:t>‹#›</a:t>
            </a:fld>
            <a:endParaRPr lang="en-US"/>
          </a:p>
        </p:txBody>
      </p:sp>
    </p:spTree>
    <p:extLst>
      <p:ext uri="{BB962C8B-B14F-4D97-AF65-F5344CB8AC3E}">
        <p14:creationId xmlns:p14="http://schemas.microsoft.com/office/powerpoint/2010/main" val="326994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201890-B026-4E43-8B84-FEC4141AB54B}" type="slidenum">
              <a:rPr lang="en-US"/>
              <a:pPr>
                <a:defRPr/>
              </a:pPr>
              <a:t>‹#›</a:t>
            </a:fld>
            <a:endParaRPr lang="en-US"/>
          </a:p>
        </p:txBody>
      </p:sp>
    </p:spTree>
    <p:extLst>
      <p:ext uri="{BB962C8B-B14F-4D97-AF65-F5344CB8AC3E}">
        <p14:creationId xmlns:p14="http://schemas.microsoft.com/office/powerpoint/2010/main" val="3135820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F66C2F-6022-40B4-B8ED-F96479E60575}" type="slidenum">
              <a:rPr lang="en-US"/>
              <a:pPr>
                <a:defRPr/>
              </a:pPr>
              <a:t>‹#›</a:t>
            </a:fld>
            <a:endParaRPr lang="en-US"/>
          </a:p>
        </p:txBody>
      </p:sp>
    </p:spTree>
    <p:extLst>
      <p:ext uri="{BB962C8B-B14F-4D97-AF65-F5344CB8AC3E}">
        <p14:creationId xmlns:p14="http://schemas.microsoft.com/office/powerpoint/2010/main" val="400981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557064-84C1-40AB-8361-AD22E7DD0DCA}" type="slidenum">
              <a:rPr lang="en-US"/>
              <a:pPr>
                <a:defRPr/>
              </a:pPr>
              <a:t>‹#›</a:t>
            </a:fld>
            <a:endParaRPr lang="en-US"/>
          </a:p>
        </p:txBody>
      </p:sp>
    </p:spTree>
    <p:extLst>
      <p:ext uri="{BB962C8B-B14F-4D97-AF65-F5344CB8AC3E}">
        <p14:creationId xmlns:p14="http://schemas.microsoft.com/office/powerpoint/2010/main" val="240385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573819-0335-44F4-B7F4-E5713DA9BDCF}" type="slidenum">
              <a:rPr lang="en-US"/>
              <a:pPr>
                <a:defRPr/>
              </a:pPr>
              <a:t>‹#›</a:t>
            </a:fld>
            <a:endParaRPr lang="en-US"/>
          </a:p>
        </p:txBody>
      </p:sp>
    </p:spTree>
    <p:extLst>
      <p:ext uri="{BB962C8B-B14F-4D97-AF65-F5344CB8AC3E}">
        <p14:creationId xmlns:p14="http://schemas.microsoft.com/office/powerpoint/2010/main" val="112306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69985A-20DC-450B-929D-6461DA7700BA}" type="slidenum">
              <a:rPr lang="en-US"/>
              <a:pPr>
                <a:defRPr/>
              </a:pPr>
              <a:t>‹#›</a:t>
            </a:fld>
            <a:endParaRPr lang="en-US"/>
          </a:p>
        </p:txBody>
      </p:sp>
    </p:spTree>
    <p:extLst>
      <p:ext uri="{BB962C8B-B14F-4D97-AF65-F5344CB8AC3E}">
        <p14:creationId xmlns:p14="http://schemas.microsoft.com/office/powerpoint/2010/main" val="253851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v-SE"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smtClean="0"/>
              <a:t>Click to edit Master text styles</a:t>
            </a:r>
          </a:p>
          <a:p>
            <a:pPr lvl="1"/>
            <a:r>
              <a:rPr lang="en-US" altLang="sv-SE" smtClean="0"/>
              <a:t>Second level</a:t>
            </a:r>
          </a:p>
          <a:p>
            <a:pPr lvl="2"/>
            <a:r>
              <a:rPr lang="en-US" altLang="sv-SE" smtClean="0"/>
              <a:t>Third level</a:t>
            </a:r>
          </a:p>
          <a:p>
            <a:pPr lvl="3"/>
            <a:r>
              <a:rPr lang="en-US" altLang="sv-SE" smtClean="0"/>
              <a:t>Fourth level</a:t>
            </a:r>
          </a:p>
          <a:p>
            <a:pPr lvl="4"/>
            <a:r>
              <a:rPr lang="en-US" altLang="sv-SE"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D8062F00-C1C8-48AF-99B0-874C1BFE97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v.wikipedia.org/wiki/Newt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slide" Target="slide13.xml"/><Relationship Id="rId4" Type="http://schemas.openxmlformats.org/officeDocument/2006/relationships/image" Target="../media/image28.pn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hyperlink" Target="https://www.youtube.com/watch?v=R-XONxvdq4Y" TargetMode="External"/><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slide" Target="slide16.xml"/><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www.youtube.com/watch?v=B75F1vo5864" TargetMode="Externa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slide" Target="slide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slide" Target="slide5.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v.wikipedia.org/wiki/Hexameter" TargetMode="External"/><Relationship Id="rId2" Type="http://schemas.openxmlformats.org/officeDocument/2006/relationships/hyperlink" Target="http://sv.wikipedia.org/wiki/Epo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5.jpeg"/><Relationship Id="rId5" Type="http://schemas.openxmlformats.org/officeDocument/2006/relationships/slide" Target="slide11.xml"/><Relationship Id="rId10" Type="http://schemas.openxmlformats.org/officeDocument/2006/relationships/slide" Target="slide10.xml"/><Relationship Id="rId4" Type="http://schemas.openxmlformats.org/officeDocument/2006/relationships/image" Target="../media/image20.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ac21014\AppData\Local\Microsoft\Windows\Temporary Internet Files\Content.IE5\P8MFA1IE\MP900309628[1].jpg"/>
          <p:cNvPicPr>
            <a:picLocks noChangeAspect="1" noChangeArrowheads="1"/>
          </p:cNvPicPr>
          <p:nvPr/>
        </p:nvPicPr>
        <p:blipFill>
          <a:blip r:embed="rId2">
            <a:lum bright="48000" contrast="-30000"/>
          </a:blip>
          <a:srcRect/>
          <a:stretch>
            <a:fillRect/>
          </a:stretch>
        </p:blipFill>
        <p:spPr bwMode="auto">
          <a:xfrm>
            <a:off x="0" y="0"/>
            <a:ext cx="9613900" cy="6858000"/>
          </a:xfrm>
          <a:prstGeom prst="rect">
            <a:avLst/>
          </a:prstGeom>
          <a:gradFill>
            <a:gsLst>
              <a:gs pos="0">
                <a:schemeClr val="accent1">
                  <a:shade val="30000"/>
                  <a:satMod val="115000"/>
                  <a:alpha val="35000"/>
                </a:schemeClr>
              </a:gs>
              <a:gs pos="50000">
                <a:schemeClr val="accent1">
                  <a:shade val="67500"/>
                  <a:satMod val="115000"/>
                </a:schemeClr>
              </a:gs>
              <a:gs pos="100000">
                <a:schemeClr val="accent1">
                  <a:shade val="100000"/>
                  <a:satMod val="115000"/>
                </a:schemeClr>
              </a:gs>
            </a:gsLst>
            <a:lin ang="5400000" scaled="0"/>
          </a:gradFill>
        </p:spPr>
      </p:pic>
      <p:sp>
        <p:nvSpPr>
          <p:cNvPr id="2051" name="Rectangle 2"/>
          <p:cNvSpPr>
            <a:spLocks noGrp="1" noChangeArrowheads="1"/>
          </p:cNvSpPr>
          <p:nvPr>
            <p:ph type="ctrTitle"/>
          </p:nvPr>
        </p:nvSpPr>
        <p:spPr>
          <a:xfrm>
            <a:off x="833438" y="187325"/>
            <a:ext cx="7772400" cy="1470025"/>
          </a:xfrm>
        </p:spPr>
        <p:txBody>
          <a:bodyPr/>
          <a:lstStyle/>
          <a:p>
            <a:pPr eaLnBrk="1" hangingPunct="1"/>
            <a:r>
              <a:rPr lang="en-US" altLang="sv-SE" smtClean="0">
                <a:latin typeface="Algerian" pitchFamily="82" charset="0"/>
              </a:rPr>
              <a:t>Litteraturhistoria!</a:t>
            </a:r>
          </a:p>
        </p:txBody>
      </p:sp>
      <p:sp>
        <p:nvSpPr>
          <p:cNvPr id="2052" name="Rectangle 3"/>
          <p:cNvSpPr>
            <a:spLocks noGrp="1" noChangeArrowheads="1"/>
          </p:cNvSpPr>
          <p:nvPr>
            <p:ph type="subTitle" idx="1"/>
          </p:nvPr>
        </p:nvSpPr>
        <p:spPr>
          <a:xfrm>
            <a:off x="1433513" y="2058988"/>
            <a:ext cx="6400800" cy="1752600"/>
          </a:xfrm>
        </p:spPr>
        <p:txBody>
          <a:bodyPr/>
          <a:lstStyle/>
          <a:p>
            <a:pPr eaLnBrk="1" hangingPunct="1"/>
            <a:r>
              <a:rPr lang="en-US" altLang="sv-SE" smtClean="0"/>
              <a:t>Från antika Grekland till idag</a:t>
            </a:r>
          </a:p>
        </p:txBody>
      </p:sp>
      <p:pic>
        <p:nvPicPr>
          <p:cNvPr id="20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488" y="2825750"/>
            <a:ext cx="21510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138" y="2741613"/>
            <a:ext cx="20208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ubrik 1"/>
          <p:cNvSpPr>
            <a:spLocks noGrp="1"/>
          </p:cNvSpPr>
          <p:nvPr>
            <p:ph type="title"/>
          </p:nvPr>
        </p:nvSpPr>
        <p:spPr/>
        <p:txBody>
          <a:bodyPr/>
          <a:lstStyle/>
          <a:p>
            <a:r>
              <a:rPr lang="sv-SE" altLang="sv-SE" smtClean="0"/>
              <a:t>Voltaire</a:t>
            </a:r>
          </a:p>
        </p:txBody>
      </p:sp>
      <p:sp>
        <p:nvSpPr>
          <p:cNvPr id="11267" name="Platshållare för innehåll 2"/>
          <p:cNvSpPr>
            <a:spLocks noGrp="1"/>
          </p:cNvSpPr>
          <p:nvPr>
            <p:ph idx="1"/>
          </p:nvPr>
        </p:nvSpPr>
        <p:spPr/>
        <p:txBody>
          <a:bodyPr/>
          <a:lstStyle/>
          <a:p>
            <a:pPr>
              <a:buFontTx/>
              <a:buNone/>
            </a:pPr>
            <a:r>
              <a:rPr lang="sv-SE" altLang="sv-SE" sz="1800" smtClean="0"/>
              <a:t>     …skrev skådespel och dikter i enlighet med det som hände i samhället. Voltaire anslöt sig till kampen mot religiös intolerans, mot politiskt förtryck, och mot okunnighet och fördomar på alla områden. Han presenterade brittiska vetenskapsmän, som </a:t>
            </a:r>
            <a:r>
              <a:rPr lang="sv-SE" altLang="sv-SE" sz="1800" smtClean="0">
                <a:hlinkClick r:id="rId2" tooltip="Newton"/>
              </a:rPr>
              <a:t>Newton</a:t>
            </a:r>
            <a:r>
              <a:rPr lang="sv-SE" altLang="sv-SE" sz="1800" smtClean="0"/>
              <a:t>, för den franska publiken och informerade fransmännen om Englands religionsfrihet, tryckfrihet och styrelsesätt. Han var en av sin tids mest inflytelserika personer.</a:t>
            </a:r>
          </a:p>
          <a:p>
            <a:endParaRPr lang="sv-SE" altLang="sv-SE" sz="90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ubrik 1"/>
          <p:cNvSpPr>
            <a:spLocks noGrp="1"/>
          </p:cNvSpPr>
          <p:nvPr>
            <p:ph type="title"/>
          </p:nvPr>
        </p:nvSpPr>
        <p:spPr/>
        <p:txBody>
          <a:bodyPr/>
          <a:lstStyle/>
          <a:p>
            <a:r>
              <a:rPr lang="sv-SE" altLang="sv-SE" smtClean="0"/>
              <a:t>Rousseau</a:t>
            </a:r>
          </a:p>
        </p:txBody>
      </p:sp>
      <p:sp>
        <p:nvSpPr>
          <p:cNvPr id="12291" name="Platshållare för innehåll 2"/>
          <p:cNvSpPr>
            <a:spLocks noGrp="1"/>
          </p:cNvSpPr>
          <p:nvPr>
            <p:ph idx="1"/>
          </p:nvPr>
        </p:nvSpPr>
        <p:spPr/>
        <p:txBody>
          <a:bodyPr/>
          <a:lstStyle/>
          <a:p>
            <a:pPr>
              <a:buFontTx/>
              <a:buNone/>
            </a:pPr>
            <a:r>
              <a:rPr lang="sv-SE" altLang="sv-SE" sz="1800" smtClean="0"/>
              <a:t>     Rousseau tyckte att modern teknik tog människan bort från dess rötter - bort från naturen. Han ville att vi skulle sluta skynda in i framtiden och sluta fokusera på vad individen ville och tänka mer på folket som en grupp.</a:t>
            </a:r>
          </a:p>
          <a:p>
            <a:pPr>
              <a:buFontTx/>
              <a:buNone/>
            </a:pPr>
            <a:r>
              <a:rPr lang="sv-SE" altLang="sv-SE" sz="1800" smtClean="0"/>
              <a:t>     </a:t>
            </a:r>
          </a:p>
          <a:p>
            <a:pPr>
              <a:buFontTx/>
              <a:buNone/>
            </a:pPr>
            <a:r>
              <a:rPr lang="sv-SE" altLang="sv-SE" sz="1800" smtClean="0"/>
              <a:t>     1762 propagerade Rousseau, i </a:t>
            </a:r>
            <a:r>
              <a:rPr lang="sv-SE" altLang="sv-SE" sz="1800" i="1" smtClean="0"/>
              <a:t>Om samhällsfördraget</a:t>
            </a:r>
            <a:r>
              <a:rPr lang="sv-SE" altLang="sv-SE" sz="1800" smtClean="0"/>
              <a:t>, för ett helt och fullt jämlikt samhälle, där medborgarna skulle avsäga sig sina egna individuella anspråk, till förmån för vad han kallade "allmänviljan”. På grund av att allmänviljan betecknar folkets faktiska intressen, ibland till skillnad från vad de själva tror är bäst, kan den genomdrivas mot majoritetens vilja. Denna genomgripande förändring av samhällets organisation skulle först och främst uppnås, inte genom revolutionära metoder, men genom uppfostran.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C:\Users\ac21014\AppData\Local\Microsoft\Windows\Temporary Internet Files\Content.IE5\P8MFA1IE\MP900309628[1].jpg"/>
          <p:cNvPicPr>
            <a:picLocks noChangeAspect="1" noChangeArrowheads="1"/>
          </p:cNvPicPr>
          <p:nvPr/>
        </p:nvPicPr>
        <p:blipFill>
          <a:blip r:embed="rId2">
            <a:lum bright="48000" contrast="-30000"/>
          </a:blip>
          <a:srcRect/>
          <a:stretch>
            <a:fillRect/>
          </a:stretch>
        </p:blipFill>
        <p:spPr bwMode="auto">
          <a:xfrm>
            <a:off x="-152400" y="-990600"/>
            <a:ext cx="10758488" cy="8001000"/>
          </a:xfrm>
          <a:prstGeom prst="rect">
            <a:avLst/>
          </a:prstGeom>
          <a:gradFill>
            <a:gsLst>
              <a:gs pos="0">
                <a:schemeClr val="accent1">
                  <a:shade val="30000"/>
                  <a:satMod val="115000"/>
                  <a:alpha val="35000"/>
                </a:schemeClr>
              </a:gs>
              <a:gs pos="50000">
                <a:schemeClr val="accent1">
                  <a:shade val="67500"/>
                  <a:satMod val="115000"/>
                </a:schemeClr>
              </a:gs>
              <a:gs pos="100000">
                <a:schemeClr val="accent1">
                  <a:shade val="100000"/>
                  <a:satMod val="115000"/>
                </a:schemeClr>
              </a:gs>
            </a:gsLst>
            <a:lin ang="5400000" scaled="0"/>
          </a:gradFill>
        </p:spPr>
      </p:pic>
      <p:sp>
        <p:nvSpPr>
          <p:cNvPr id="13315" name="Rectangle 1"/>
          <p:cNvSpPr>
            <a:spLocks noGrp="1" noChangeArrowheads="1"/>
          </p:cNvSpPr>
          <p:nvPr>
            <p:ph type="title"/>
          </p:nvPr>
        </p:nvSpPr>
        <p:spPr>
          <a:xfrm>
            <a:off x="531813" y="336550"/>
            <a:ext cx="8229600" cy="1143000"/>
          </a:xfrm>
        </p:spPr>
        <p:txBody>
          <a:bodyPr/>
          <a:lstStyle/>
          <a:p>
            <a:pPr eaLnBrk="1" hangingPunct="1"/>
            <a:r>
              <a:rPr lang="en-US" altLang="sv-SE" smtClean="0"/>
              <a:t>Romantiken </a:t>
            </a:r>
            <a:r>
              <a:rPr lang="en-US" altLang="sv-SE" smtClean="0">
                <a:solidFill>
                  <a:srgbClr val="FF0000"/>
                </a:solidFill>
              </a:rPr>
              <a:t>1700-1800</a:t>
            </a:r>
          </a:p>
        </p:txBody>
      </p:sp>
      <p:pic>
        <p:nvPicPr>
          <p:cNvPr id="133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293813"/>
            <a:ext cx="38989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188" y="1293813"/>
            <a:ext cx="19954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8"/>
          <p:cNvSpPr txBox="1">
            <a:spLocks noChangeArrowheads="1"/>
          </p:cNvSpPr>
          <p:nvPr/>
        </p:nvSpPr>
        <p:spPr bwMode="auto">
          <a:xfrm>
            <a:off x="1554163" y="1252538"/>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solidFill>
                  <a:srgbClr val="FFFFFF"/>
                </a:solidFill>
              </a:rPr>
              <a:t>C.J.L. </a:t>
            </a:r>
            <a:r>
              <a:rPr lang="en-US" altLang="sv-SE" sz="2200">
                <a:solidFill>
                  <a:srgbClr val="FFFFFF"/>
                </a:solidFill>
              </a:rPr>
              <a:t>Almquist</a:t>
            </a:r>
          </a:p>
          <a:p>
            <a:pPr eaLnBrk="1" hangingPunct="1"/>
            <a:r>
              <a:rPr lang="en-US" altLang="sv-SE" sz="2400">
                <a:solidFill>
                  <a:srgbClr val="FFFFFF"/>
                </a:solidFill>
              </a:rPr>
              <a:t>(sv)</a:t>
            </a:r>
          </a:p>
          <a:p>
            <a:pPr eaLnBrk="1" hangingPunct="1"/>
            <a:endParaRPr lang="en-US" altLang="sv-SE" sz="2400">
              <a:solidFill>
                <a:srgbClr val="FFFFFF"/>
              </a:solidFill>
            </a:endParaRPr>
          </a:p>
        </p:txBody>
      </p:sp>
      <p:sp>
        <p:nvSpPr>
          <p:cNvPr id="13319" name="Text Box 9"/>
          <p:cNvSpPr txBox="1">
            <a:spLocks noChangeArrowheads="1"/>
          </p:cNvSpPr>
          <p:nvPr/>
        </p:nvSpPr>
        <p:spPr bwMode="auto">
          <a:xfrm>
            <a:off x="6530975" y="589915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0" eaLnBrk="0" hangingPunct="0">
              <a:defRPr>
                <a:solidFill>
                  <a:schemeClr val="tx1"/>
                </a:solidFill>
                <a:latin typeface="Arial" charset="0"/>
              </a:defRPr>
            </a:lvl1pPr>
            <a:lvl2pPr marL="742950" indent="-285750" defTabSz="0" eaLnBrk="0" hangingPunct="0">
              <a:defRPr>
                <a:solidFill>
                  <a:schemeClr val="tx1"/>
                </a:solidFill>
                <a:latin typeface="Arial" charset="0"/>
              </a:defRPr>
            </a:lvl2pPr>
            <a:lvl3pPr marL="1143000" indent="-228600" defTabSz="0" eaLnBrk="0" hangingPunct="0">
              <a:defRPr>
                <a:solidFill>
                  <a:schemeClr val="tx1"/>
                </a:solidFill>
                <a:latin typeface="Arial" charset="0"/>
              </a:defRPr>
            </a:lvl3pPr>
            <a:lvl4pPr marL="1600200" indent="-228600" defTabSz="0" eaLnBrk="0" hangingPunct="0">
              <a:defRPr>
                <a:solidFill>
                  <a:schemeClr val="tx1"/>
                </a:solidFill>
                <a:latin typeface="Arial" charset="0"/>
              </a:defRPr>
            </a:lvl4pPr>
            <a:lvl5pPr marL="2057400" indent="-228600" defTabSz="0" eaLnBrk="0" hangingPunct="0">
              <a:defRPr>
                <a:solidFill>
                  <a:schemeClr val="tx1"/>
                </a:solidFill>
                <a:latin typeface="Arial" charset="0"/>
              </a:defRPr>
            </a:lvl5pPr>
            <a:lvl6pPr marL="2514600" indent="-228600" defTabSz="0" eaLnBrk="0" fontAlgn="base" hangingPunct="0">
              <a:spcBef>
                <a:spcPct val="0"/>
              </a:spcBef>
              <a:spcAft>
                <a:spcPct val="0"/>
              </a:spcAft>
              <a:defRPr>
                <a:solidFill>
                  <a:schemeClr val="tx1"/>
                </a:solidFill>
                <a:latin typeface="Arial" charset="0"/>
              </a:defRPr>
            </a:lvl6pPr>
            <a:lvl7pPr marL="2971800" indent="-228600" defTabSz="0" eaLnBrk="0" fontAlgn="base" hangingPunct="0">
              <a:spcBef>
                <a:spcPct val="0"/>
              </a:spcBef>
              <a:spcAft>
                <a:spcPct val="0"/>
              </a:spcAft>
              <a:defRPr>
                <a:solidFill>
                  <a:schemeClr val="tx1"/>
                </a:solidFill>
                <a:latin typeface="Arial" charset="0"/>
              </a:defRPr>
            </a:lvl7pPr>
            <a:lvl8pPr marL="3429000" indent="-228600" defTabSz="0" eaLnBrk="0" fontAlgn="base" hangingPunct="0">
              <a:spcBef>
                <a:spcPct val="0"/>
              </a:spcBef>
              <a:spcAft>
                <a:spcPct val="0"/>
              </a:spcAft>
              <a:defRPr>
                <a:solidFill>
                  <a:schemeClr val="tx1"/>
                </a:solidFill>
                <a:latin typeface="Arial" charset="0"/>
              </a:defRPr>
            </a:lvl8pPr>
            <a:lvl9pPr marL="3886200" indent="-228600" defTabSz="0" eaLnBrk="0" fontAlgn="base" hangingPunct="0">
              <a:spcBef>
                <a:spcPct val="0"/>
              </a:spcBef>
              <a:spcAft>
                <a:spcPct val="0"/>
              </a:spcAft>
              <a:defRPr>
                <a:solidFill>
                  <a:schemeClr val="tx1"/>
                </a:solidFill>
                <a:latin typeface="Arial" charset="0"/>
              </a:defRPr>
            </a:lvl9pPr>
          </a:lstStyle>
          <a:p>
            <a:pPr eaLnBrk="1" hangingPunct="1"/>
            <a:endParaRPr lang="en-US" altLang="sv-SE" sz="1200">
              <a:solidFill>
                <a:srgbClr val="000000"/>
              </a:solidFill>
              <a:cs typeface="Arial" charset="0"/>
              <a:sym typeface="Arial" charset="0"/>
            </a:endParaRPr>
          </a:p>
          <a:p>
            <a:pPr eaLnBrk="1" hangingPunct="1"/>
            <a:r>
              <a:rPr lang="en-US" altLang="sv-SE" sz="2400">
                <a:solidFill>
                  <a:srgbClr val="000000"/>
                </a:solidFill>
              </a:rPr>
              <a:t>Mary</a:t>
            </a:r>
            <a:r>
              <a:rPr lang="en-US" altLang="sv-SE" sz="1200">
                <a:solidFill>
                  <a:srgbClr val="000000"/>
                </a:solidFill>
                <a:cs typeface="Arial" charset="0"/>
                <a:sym typeface="Arial" charset="0"/>
              </a:rPr>
              <a:t> </a:t>
            </a:r>
            <a:r>
              <a:rPr lang="en-US" altLang="sv-SE" sz="2400">
                <a:solidFill>
                  <a:srgbClr val="000000"/>
                </a:solidFill>
              </a:rPr>
              <a:t>Shelley</a:t>
            </a:r>
          </a:p>
        </p:txBody>
      </p:sp>
      <p:pic>
        <p:nvPicPr>
          <p:cNvPr id="13320" name="Picture 10">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9225" y="3324225"/>
            <a:ext cx="19288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11"/>
          <p:cNvSpPr txBox="1">
            <a:spLocks noChangeArrowheads="1"/>
          </p:cNvSpPr>
          <p:nvPr/>
        </p:nvSpPr>
        <p:spPr bwMode="auto">
          <a:xfrm>
            <a:off x="6645275" y="6383338"/>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a:t>Frankenstein</a:t>
            </a:r>
          </a:p>
        </p:txBody>
      </p:sp>
      <p:sp>
        <p:nvSpPr>
          <p:cNvPr id="13322" name="Text Box 12"/>
          <p:cNvSpPr txBox="1">
            <a:spLocks noChangeArrowheads="1"/>
          </p:cNvSpPr>
          <p:nvPr/>
        </p:nvSpPr>
        <p:spPr bwMode="auto">
          <a:xfrm>
            <a:off x="327025" y="565150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0" eaLnBrk="0" hangingPunct="0">
              <a:defRPr>
                <a:solidFill>
                  <a:schemeClr val="tx1"/>
                </a:solidFill>
                <a:latin typeface="Arial" charset="0"/>
              </a:defRPr>
            </a:lvl1pPr>
            <a:lvl2pPr marL="742950" indent="-285750" defTabSz="0" eaLnBrk="0" hangingPunct="0">
              <a:defRPr>
                <a:solidFill>
                  <a:schemeClr val="tx1"/>
                </a:solidFill>
                <a:latin typeface="Arial" charset="0"/>
              </a:defRPr>
            </a:lvl2pPr>
            <a:lvl3pPr marL="1143000" indent="-228600" defTabSz="0" eaLnBrk="0" hangingPunct="0">
              <a:defRPr>
                <a:solidFill>
                  <a:schemeClr val="tx1"/>
                </a:solidFill>
                <a:latin typeface="Arial" charset="0"/>
              </a:defRPr>
            </a:lvl3pPr>
            <a:lvl4pPr marL="1600200" indent="-228600" defTabSz="0" eaLnBrk="0" hangingPunct="0">
              <a:defRPr>
                <a:solidFill>
                  <a:schemeClr val="tx1"/>
                </a:solidFill>
                <a:latin typeface="Arial" charset="0"/>
              </a:defRPr>
            </a:lvl4pPr>
            <a:lvl5pPr marL="2057400" indent="-228600" defTabSz="0" eaLnBrk="0" hangingPunct="0">
              <a:defRPr>
                <a:solidFill>
                  <a:schemeClr val="tx1"/>
                </a:solidFill>
                <a:latin typeface="Arial" charset="0"/>
              </a:defRPr>
            </a:lvl5pPr>
            <a:lvl6pPr marL="2514600" indent="-228600" defTabSz="0" eaLnBrk="0" fontAlgn="base" hangingPunct="0">
              <a:spcBef>
                <a:spcPct val="0"/>
              </a:spcBef>
              <a:spcAft>
                <a:spcPct val="0"/>
              </a:spcAft>
              <a:defRPr>
                <a:solidFill>
                  <a:schemeClr val="tx1"/>
                </a:solidFill>
                <a:latin typeface="Arial" charset="0"/>
              </a:defRPr>
            </a:lvl6pPr>
            <a:lvl7pPr marL="2971800" indent="-228600" defTabSz="0" eaLnBrk="0" fontAlgn="base" hangingPunct="0">
              <a:spcBef>
                <a:spcPct val="0"/>
              </a:spcBef>
              <a:spcAft>
                <a:spcPct val="0"/>
              </a:spcAft>
              <a:defRPr>
                <a:solidFill>
                  <a:schemeClr val="tx1"/>
                </a:solidFill>
                <a:latin typeface="Arial" charset="0"/>
              </a:defRPr>
            </a:lvl7pPr>
            <a:lvl8pPr marL="3429000" indent="-228600" defTabSz="0" eaLnBrk="0" fontAlgn="base" hangingPunct="0">
              <a:spcBef>
                <a:spcPct val="0"/>
              </a:spcBef>
              <a:spcAft>
                <a:spcPct val="0"/>
              </a:spcAft>
              <a:defRPr>
                <a:solidFill>
                  <a:schemeClr val="tx1"/>
                </a:solidFill>
                <a:latin typeface="Arial" charset="0"/>
              </a:defRPr>
            </a:lvl8pPr>
            <a:lvl9pPr marL="3886200" indent="-228600" defTabSz="0" eaLnBrk="0" fontAlgn="base" hangingPunct="0">
              <a:spcBef>
                <a:spcPct val="0"/>
              </a:spcBef>
              <a:spcAft>
                <a:spcPct val="0"/>
              </a:spcAft>
              <a:defRPr>
                <a:solidFill>
                  <a:schemeClr val="tx1"/>
                </a:solidFill>
                <a:latin typeface="Arial" charset="0"/>
              </a:defRPr>
            </a:lvl9pPr>
          </a:lstStyle>
          <a:p>
            <a:pPr eaLnBrk="1" hangingPunct="1"/>
            <a:r>
              <a:rPr lang="en-US" altLang="sv-SE" sz="2400">
                <a:solidFill>
                  <a:srgbClr val="000000"/>
                </a:solidFill>
              </a:rPr>
              <a:t>Viktor</a:t>
            </a:r>
            <a:endParaRPr lang="en-US" altLang="sv-SE">
              <a:solidFill>
                <a:srgbClr val="000000"/>
              </a:solidFill>
            </a:endParaRPr>
          </a:p>
          <a:p>
            <a:pPr eaLnBrk="1" hangingPunct="1"/>
            <a:r>
              <a:rPr lang="en-US" altLang="sv-SE" sz="2400">
                <a:solidFill>
                  <a:srgbClr val="000000"/>
                </a:solidFill>
              </a:rPr>
              <a:t>Rydberg</a:t>
            </a:r>
            <a:endParaRPr lang="en-US" altLang="sv-SE">
              <a:solidFill>
                <a:srgbClr val="000000"/>
              </a:solidFill>
            </a:endParaRPr>
          </a:p>
          <a:p>
            <a:pPr eaLnBrk="1" hangingPunct="1"/>
            <a:r>
              <a:rPr lang="en-US" altLang="sv-SE">
                <a:solidFill>
                  <a:srgbClr val="000000"/>
                </a:solidFill>
              </a:rPr>
              <a:t>Singoalla (sv)</a:t>
            </a:r>
          </a:p>
        </p:txBody>
      </p:sp>
      <p:pic>
        <p:nvPicPr>
          <p:cNvPr id="1332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0863" y="4464050"/>
            <a:ext cx="1685925"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6513" y="1654175"/>
            <a:ext cx="183832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Text Box 15"/>
          <p:cNvSpPr txBox="1">
            <a:spLocks noChangeArrowheads="1"/>
          </p:cNvSpPr>
          <p:nvPr/>
        </p:nvSpPr>
        <p:spPr bwMode="auto">
          <a:xfrm>
            <a:off x="4038600" y="3152775"/>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200">
                <a:solidFill>
                  <a:srgbClr val="C0C0C0"/>
                </a:solidFill>
              </a:rPr>
              <a:t>Stagnelius</a:t>
            </a:r>
          </a:p>
          <a:p>
            <a:pPr eaLnBrk="1" hangingPunct="1"/>
            <a:r>
              <a:rPr lang="en-US" altLang="sv-SE" sz="2200">
                <a:solidFill>
                  <a:srgbClr val="C0C0C0"/>
                </a:solidFill>
              </a:rPr>
              <a:t>     (sv)</a:t>
            </a:r>
          </a:p>
        </p:txBody>
      </p:sp>
      <p:pic>
        <p:nvPicPr>
          <p:cNvPr id="13326"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1127125"/>
            <a:ext cx="1914525"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Text Box 17"/>
          <p:cNvSpPr txBox="1">
            <a:spLocks noChangeArrowheads="1"/>
          </p:cNvSpPr>
          <p:nvPr/>
        </p:nvSpPr>
        <p:spPr bwMode="auto">
          <a:xfrm>
            <a:off x="6464300" y="2803525"/>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a:solidFill>
                  <a:srgbClr val="FFFFFF"/>
                </a:solidFill>
              </a:rPr>
              <a:t>Edgar</a:t>
            </a:r>
            <a:r>
              <a:rPr lang="en-US" altLang="sv-SE" sz="2400"/>
              <a:t> </a:t>
            </a:r>
            <a:r>
              <a:rPr lang="en-US" altLang="sv-SE">
                <a:solidFill>
                  <a:srgbClr val="FFFFFF"/>
                </a:solidFill>
              </a:rPr>
              <a:t>Allan</a:t>
            </a:r>
            <a:r>
              <a:rPr lang="en-US" altLang="sv-SE" sz="2400"/>
              <a:t> </a:t>
            </a:r>
            <a:r>
              <a:rPr lang="en-US" altLang="sv-SE">
                <a:solidFill>
                  <a:srgbClr val="FFFFFF"/>
                </a:solidFill>
              </a:rPr>
              <a:t>Poe</a:t>
            </a:r>
          </a:p>
        </p:txBody>
      </p:sp>
      <p:sp>
        <p:nvSpPr>
          <p:cNvPr id="9234" name="Text Box 18"/>
          <p:cNvSpPr txBox="1">
            <a:spLocks noChangeArrowheads="1"/>
          </p:cNvSpPr>
          <p:nvPr/>
        </p:nvSpPr>
        <p:spPr bwMode="auto">
          <a:xfrm>
            <a:off x="73025" y="-41275"/>
            <a:ext cx="87630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0" eaLnBrk="0" hangingPunct="0">
              <a:defRPr>
                <a:solidFill>
                  <a:schemeClr val="tx1"/>
                </a:solidFill>
                <a:latin typeface="Arial" charset="0"/>
              </a:defRPr>
            </a:lvl1pPr>
            <a:lvl2pPr marL="742950" indent="-285750" defTabSz="0" eaLnBrk="0" hangingPunct="0">
              <a:defRPr>
                <a:solidFill>
                  <a:schemeClr val="tx1"/>
                </a:solidFill>
                <a:latin typeface="Arial" charset="0"/>
              </a:defRPr>
            </a:lvl2pPr>
            <a:lvl3pPr marL="1143000" indent="-228600" defTabSz="0" eaLnBrk="0" hangingPunct="0">
              <a:defRPr>
                <a:solidFill>
                  <a:schemeClr val="tx1"/>
                </a:solidFill>
                <a:latin typeface="Arial" charset="0"/>
              </a:defRPr>
            </a:lvl3pPr>
            <a:lvl4pPr marL="1600200" indent="-228600" defTabSz="0" eaLnBrk="0" hangingPunct="0">
              <a:defRPr>
                <a:solidFill>
                  <a:schemeClr val="tx1"/>
                </a:solidFill>
                <a:latin typeface="Arial" charset="0"/>
              </a:defRPr>
            </a:lvl4pPr>
            <a:lvl5pPr marL="2057400" indent="-228600" defTabSz="0" eaLnBrk="0" hangingPunct="0">
              <a:defRPr>
                <a:solidFill>
                  <a:schemeClr val="tx1"/>
                </a:solidFill>
                <a:latin typeface="Arial" charset="0"/>
              </a:defRPr>
            </a:lvl5pPr>
            <a:lvl6pPr marL="2514600" indent="-228600" defTabSz="0" eaLnBrk="0" fontAlgn="base" hangingPunct="0">
              <a:spcBef>
                <a:spcPct val="0"/>
              </a:spcBef>
              <a:spcAft>
                <a:spcPct val="0"/>
              </a:spcAft>
              <a:defRPr>
                <a:solidFill>
                  <a:schemeClr val="tx1"/>
                </a:solidFill>
                <a:latin typeface="Arial" charset="0"/>
              </a:defRPr>
            </a:lvl6pPr>
            <a:lvl7pPr marL="2971800" indent="-228600" defTabSz="0" eaLnBrk="0" fontAlgn="base" hangingPunct="0">
              <a:spcBef>
                <a:spcPct val="0"/>
              </a:spcBef>
              <a:spcAft>
                <a:spcPct val="0"/>
              </a:spcAft>
              <a:defRPr>
                <a:solidFill>
                  <a:schemeClr val="tx1"/>
                </a:solidFill>
                <a:latin typeface="Arial" charset="0"/>
              </a:defRPr>
            </a:lvl7pPr>
            <a:lvl8pPr marL="3429000" indent="-228600" defTabSz="0" eaLnBrk="0" fontAlgn="base" hangingPunct="0">
              <a:spcBef>
                <a:spcPct val="0"/>
              </a:spcBef>
              <a:spcAft>
                <a:spcPct val="0"/>
              </a:spcAft>
              <a:defRPr>
                <a:solidFill>
                  <a:schemeClr val="tx1"/>
                </a:solidFill>
                <a:latin typeface="Arial" charset="0"/>
              </a:defRPr>
            </a:lvl8pPr>
            <a:lvl9pPr marL="3886200" indent="-228600" defTabSz="0" eaLnBrk="0" fontAlgn="base" hangingPunct="0">
              <a:spcBef>
                <a:spcPct val="0"/>
              </a:spcBef>
              <a:spcAft>
                <a:spcPct val="0"/>
              </a:spcAft>
              <a:defRPr>
                <a:solidFill>
                  <a:schemeClr val="tx1"/>
                </a:solidFill>
                <a:latin typeface="Arial" charset="0"/>
              </a:defRPr>
            </a:lvl9pPr>
          </a:lstStyle>
          <a:p>
            <a:pPr eaLnBrk="1" hangingPunct="1"/>
            <a:r>
              <a:rPr lang="en-US" altLang="sv-SE" sz="1400"/>
              <a:t>*Fokus på, natur, känslor, fantasi &amp; historia,      </a:t>
            </a:r>
          </a:p>
          <a:p>
            <a:pPr eaLnBrk="1" hangingPunct="1"/>
            <a:r>
              <a:rPr lang="en-US" altLang="sv-SE" sz="1400"/>
              <a:t>*Känsla före förnuft – tvärt emot upplysningen</a:t>
            </a:r>
          </a:p>
          <a:p>
            <a:pPr eaLnBrk="1" hangingPunct="1"/>
            <a:r>
              <a:rPr lang="en-US" altLang="sv-SE" sz="1400"/>
              <a:t>*Panteism= människan var ett med naturen</a:t>
            </a:r>
          </a:p>
          <a:p>
            <a:pPr eaLnBrk="1" hangingPunct="1"/>
            <a:endParaRPr lang="en-US" altLang="sv-SE" sz="1400"/>
          </a:p>
          <a:p>
            <a:pPr eaLnBrk="1" hangingPunct="1"/>
            <a:endParaRPr lang="en-US" altLang="sv-SE" sz="1400"/>
          </a:p>
          <a:p>
            <a:pPr eaLnBrk="1" hangingPunct="1"/>
            <a:endParaRPr lang="en-US" altLang="sv-SE" sz="1400"/>
          </a:p>
        </p:txBody>
      </p:sp>
      <p:sp>
        <p:nvSpPr>
          <p:cNvPr id="9235" name="Text Box 19"/>
          <p:cNvSpPr txBox="1">
            <a:spLocks noChangeArrowheads="1"/>
          </p:cNvSpPr>
          <p:nvPr/>
        </p:nvSpPr>
        <p:spPr bwMode="auto">
          <a:xfrm>
            <a:off x="-26988" y="1824038"/>
            <a:ext cx="1525588"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0" eaLnBrk="0" hangingPunct="0">
              <a:defRPr>
                <a:solidFill>
                  <a:schemeClr val="tx1"/>
                </a:solidFill>
                <a:latin typeface="Arial" charset="0"/>
              </a:defRPr>
            </a:lvl1pPr>
            <a:lvl2pPr marL="742950" indent="-285750" defTabSz="0" eaLnBrk="0" hangingPunct="0">
              <a:defRPr>
                <a:solidFill>
                  <a:schemeClr val="tx1"/>
                </a:solidFill>
                <a:latin typeface="Arial" charset="0"/>
              </a:defRPr>
            </a:lvl2pPr>
            <a:lvl3pPr marL="1143000" indent="-228600" defTabSz="0" eaLnBrk="0" hangingPunct="0">
              <a:defRPr>
                <a:solidFill>
                  <a:schemeClr val="tx1"/>
                </a:solidFill>
                <a:latin typeface="Arial" charset="0"/>
              </a:defRPr>
            </a:lvl3pPr>
            <a:lvl4pPr marL="1600200" indent="-228600" defTabSz="0" eaLnBrk="0" hangingPunct="0">
              <a:defRPr>
                <a:solidFill>
                  <a:schemeClr val="tx1"/>
                </a:solidFill>
                <a:latin typeface="Arial" charset="0"/>
              </a:defRPr>
            </a:lvl4pPr>
            <a:lvl5pPr marL="2057400" indent="-228600" defTabSz="0" eaLnBrk="0" hangingPunct="0">
              <a:defRPr>
                <a:solidFill>
                  <a:schemeClr val="tx1"/>
                </a:solidFill>
                <a:latin typeface="Arial" charset="0"/>
              </a:defRPr>
            </a:lvl5pPr>
            <a:lvl6pPr marL="2514600" indent="-228600" defTabSz="0" eaLnBrk="0" fontAlgn="base" hangingPunct="0">
              <a:spcBef>
                <a:spcPct val="0"/>
              </a:spcBef>
              <a:spcAft>
                <a:spcPct val="0"/>
              </a:spcAft>
              <a:defRPr>
                <a:solidFill>
                  <a:schemeClr val="tx1"/>
                </a:solidFill>
                <a:latin typeface="Arial" charset="0"/>
              </a:defRPr>
            </a:lvl6pPr>
            <a:lvl7pPr marL="2971800" indent="-228600" defTabSz="0" eaLnBrk="0" fontAlgn="base" hangingPunct="0">
              <a:spcBef>
                <a:spcPct val="0"/>
              </a:spcBef>
              <a:spcAft>
                <a:spcPct val="0"/>
              </a:spcAft>
              <a:defRPr>
                <a:solidFill>
                  <a:schemeClr val="tx1"/>
                </a:solidFill>
                <a:latin typeface="Arial" charset="0"/>
              </a:defRPr>
            </a:lvl7pPr>
            <a:lvl8pPr marL="3429000" indent="-228600" defTabSz="0" eaLnBrk="0" fontAlgn="base" hangingPunct="0">
              <a:spcBef>
                <a:spcPct val="0"/>
              </a:spcBef>
              <a:spcAft>
                <a:spcPct val="0"/>
              </a:spcAft>
              <a:defRPr>
                <a:solidFill>
                  <a:schemeClr val="tx1"/>
                </a:solidFill>
                <a:latin typeface="Arial" charset="0"/>
              </a:defRPr>
            </a:lvl8pPr>
            <a:lvl9pPr marL="3886200" indent="-228600" defTabSz="0" eaLnBrk="0" fontAlgn="base" hangingPunct="0">
              <a:spcBef>
                <a:spcPct val="0"/>
              </a:spcBef>
              <a:spcAft>
                <a:spcPct val="0"/>
              </a:spcAft>
              <a:defRPr>
                <a:solidFill>
                  <a:schemeClr val="tx1"/>
                </a:solidFill>
                <a:latin typeface="Arial" charset="0"/>
              </a:defRPr>
            </a:lvl9pPr>
          </a:lstStyle>
          <a:p>
            <a:pPr eaLnBrk="1" hangingPunct="1"/>
            <a:endParaRPr lang="en-US" altLang="sv-SE" sz="1400">
              <a:solidFill>
                <a:srgbClr val="000000"/>
              </a:solidFill>
            </a:endParaRPr>
          </a:p>
          <a:p>
            <a:pPr eaLnBrk="1" hangingPunct="1"/>
            <a:r>
              <a:rPr lang="en-US" altLang="sv-SE" sz="1400">
                <a:solidFill>
                  <a:srgbClr val="000000"/>
                </a:solidFill>
              </a:rPr>
              <a:t>*Besjälad natur</a:t>
            </a:r>
          </a:p>
          <a:p>
            <a:pPr eaLnBrk="1" hangingPunct="1"/>
            <a:r>
              <a:rPr lang="en-US" altLang="sv-SE" sz="1400">
                <a:solidFill>
                  <a:srgbClr val="000000"/>
                </a:solidFill>
              </a:rPr>
              <a:t>*Man trodde att gräset var grönare på andra sidan, ”där du inte är där är lyckan”</a:t>
            </a:r>
          </a:p>
          <a:p>
            <a:pPr eaLnBrk="1" hangingPunct="1"/>
            <a:endParaRPr lang="en-US" altLang="sv-SE" sz="1400">
              <a:solidFill>
                <a:srgbClr val="000000"/>
              </a:solidFill>
            </a:endParaRPr>
          </a:p>
        </p:txBody>
      </p:sp>
      <p:sp>
        <p:nvSpPr>
          <p:cNvPr id="9236" name="Text Box 20"/>
          <p:cNvSpPr txBox="1">
            <a:spLocks noChangeArrowheads="1"/>
          </p:cNvSpPr>
          <p:nvPr/>
        </p:nvSpPr>
        <p:spPr bwMode="auto">
          <a:xfrm>
            <a:off x="-26988" y="1138238"/>
            <a:ext cx="15922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400">
                <a:solidFill>
                  <a:srgbClr val="000000"/>
                </a:solidFill>
              </a:rPr>
              <a:t>*Man fantiserade om bättre världar, verkliga eller påhittade.</a:t>
            </a:r>
          </a:p>
          <a:p>
            <a:pPr eaLnBrk="1" hangingPunct="1"/>
            <a:endParaRPr lang="en-US" altLang="sv-SE" sz="1400">
              <a:solidFill>
                <a:srgbClr val="000000"/>
              </a:solidFill>
            </a:endParaRPr>
          </a:p>
        </p:txBody>
      </p:sp>
      <p:cxnSp>
        <p:nvCxnSpPr>
          <p:cNvPr id="18" name="Rak 17"/>
          <p:cNvCxnSpPr/>
          <p:nvPr/>
        </p:nvCxnSpPr>
        <p:spPr>
          <a:xfrm>
            <a:off x="0" y="1143000"/>
            <a:ext cx="105918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3332" name="Rektangel 19"/>
          <p:cNvSpPr>
            <a:spLocks noChangeArrowheads="1"/>
          </p:cNvSpPr>
          <p:nvPr/>
        </p:nvSpPr>
        <p:spPr bwMode="auto">
          <a:xfrm>
            <a:off x="-152400" y="762000"/>
            <a:ext cx="197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0" eaLnBrk="0" hangingPunct="0">
              <a:defRPr>
                <a:solidFill>
                  <a:schemeClr val="tx1"/>
                </a:solidFill>
                <a:latin typeface="Arial" charset="0"/>
              </a:defRPr>
            </a:lvl1pPr>
            <a:lvl2pPr marL="742950" indent="-285750" defTabSz="0" eaLnBrk="0" hangingPunct="0">
              <a:defRPr>
                <a:solidFill>
                  <a:schemeClr val="tx1"/>
                </a:solidFill>
                <a:latin typeface="Arial" charset="0"/>
              </a:defRPr>
            </a:lvl2pPr>
            <a:lvl3pPr marL="1143000" indent="-228600" defTabSz="0" eaLnBrk="0" hangingPunct="0">
              <a:defRPr>
                <a:solidFill>
                  <a:schemeClr val="tx1"/>
                </a:solidFill>
                <a:latin typeface="Arial" charset="0"/>
              </a:defRPr>
            </a:lvl3pPr>
            <a:lvl4pPr marL="1600200" indent="-228600" defTabSz="0" eaLnBrk="0" hangingPunct="0">
              <a:defRPr>
                <a:solidFill>
                  <a:schemeClr val="tx1"/>
                </a:solidFill>
                <a:latin typeface="Arial" charset="0"/>
              </a:defRPr>
            </a:lvl4pPr>
            <a:lvl5pPr marL="2057400" indent="-228600" defTabSz="0" eaLnBrk="0" hangingPunct="0">
              <a:defRPr>
                <a:solidFill>
                  <a:schemeClr val="tx1"/>
                </a:solidFill>
                <a:latin typeface="Arial" charset="0"/>
              </a:defRPr>
            </a:lvl5pPr>
            <a:lvl6pPr marL="2514600" indent="-228600" defTabSz="0" eaLnBrk="0" fontAlgn="base" hangingPunct="0">
              <a:spcBef>
                <a:spcPct val="0"/>
              </a:spcBef>
              <a:spcAft>
                <a:spcPct val="0"/>
              </a:spcAft>
              <a:defRPr>
                <a:solidFill>
                  <a:schemeClr val="tx1"/>
                </a:solidFill>
                <a:latin typeface="Arial" charset="0"/>
              </a:defRPr>
            </a:lvl6pPr>
            <a:lvl7pPr marL="2971800" indent="-228600" defTabSz="0" eaLnBrk="0" fontAlgn="base" hangingPunct="0">
              <a:spcBef>
                <a:spcPct val="0"/>
              </a:spcBef>
              <a:spcAft>
                <a:spcPct val="0"/>
              </a:spcAft>
              <a:defRPr>
                <a:solidFill>
                  <a:schemeClr val="tx1"/>
                </a:solidFill>
                <a:latin typeface="Arial" charset="0"/>
              </a:defRPr>
            </a:lvl7pPr>
            <a:lvl8pPr marL="3429000" indent="-228600" defTabSz="0" eaLnBrk="0" fontAlgn="base" hangingPunct="0">
              <a:spcBef>
                <a:spcPct val="0"/>
              </a:spcBef>
              <a:spcAft>
                <a:spcPct val="0"/>
              </a:spcAft>
              <a:defRPr>
                <a:solidFill>
                  <a:schemeClr val="tx1"/>
                </a:solidFill>
                <a:latin typeface="Arial" charset="0"/>
              </a:defRPr>
            </a:lvl8pPr>
            <a:lvl9pPr marL="3886200" indent="-228600" defTabSz="0" eaLnBrk="0" fontAlgn="base" hangingPunct="0">
              <a:spcBef>
                <a:spcPct val="0"/>
              </a:spcBef>
              <a:spcAft>
                <a:spcPct val="0"/>
              </a:spcAft>
              <a:defRPr>
                <a:solidFill>
                  <a:schemeClr val="tx1"/>
                </a:solidFill>
                <a:latin typeface="Arial" charset="0"/>
              </a:defRPr>
            </a:lvl9pPr>
          </a:lstStyle>
          <a:p>
            <a:pPr eaLnBrk="1" hangingPunct="1"/>
            <a:r>
              <a:rPr lang="sv-SE" altLang="sv-SE" b="1"/>
              <a:t>700                500</a:t>
            </a:r>
          </a:p>
        </p:txBody>
      </p:sp>
      <p:sp>
        <p:nvSpPr>
          <p:cNvPr id="13333" name="Rektangel 21"/>
          <p:cNvSpPr>
            <a:spLocks noChangeArrowheads="1"/>
          </p:cNvSpPr>
          <p:nvPr/>
        </p:nvSpPr>
        <p:spPr bwMode="auto">
          <a:xfrm>
            <a:off x="9144000" y="762000"/>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t>2012</a:t>
            </a:r>
          </a:p>
        </p:txBody>
      </p:sp>
      <p:sp>
        <p:nvSpPr>
          <p:cNvPr id="13334" name="textruta 22"/>
          <p:cNvSpPr txBox="1">
            <a:spLocks noChangeArrowheads="1"/>
          </p:cNvSpPr>
          <p:nvPr/>
        </p:nvSpPr>
        <p:spPr bwMode="auto">
          <a:xfrm>
            <a:off x="6499225" y="1138238"/>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sz="1400" dirty="0">
                <a:solidFill>
                  <a:schemeClr val="bg1"/>
                </a:solidFill>
              </a:rPr>
              <a:t>Skrev den första detektiv</a:t>
            </a:r>
            <a:r>
              <a:rPr lang="sv-SE" altLang="sv-SE" sz="1400" dirty="0">
                <a:solidFill>
                  <a:schemeClr val="bg1">
                    <a:lumMod val="50000"/>
                  </a:schemeClr>
                </a:solidFill>
              </a:rPr>
              <a:t>romanen</a:t>
            </a:r>
          </a:p>
        </p:txBody>
      </p:sp>
      <p:sp>
        <p:nvSpPr>
          <p:cNvPr id="2" name="Rektangel 1"/>
          <p:cNvSpPr/>
          <p:nvPr/>
        </p:nvSpPr>
        <p:spPr>
          <a:xfrm>
            <a:off x="3622675" y="3832225"/>
            <a:ext cx="2700338"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3" name="Rektangel 2"/>
          <p:cNvSpPr/>
          <p:nvPr/>
        </p:nvSpPr>
        <p:spPr>
          <a:xfrm>
            <a:off x="5867400" y="1293813"/>
            <a:ext cx="455613" cy="5200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36"/>
                                        </p:tgtEl>
                                        <p:attrNameLst>
                                          <p:attrName>style.visibility</p:attrName>
                                        </p:attrNameLst>
                                      </p:cBhvr>
                                      <p:to>
                                        <p:strVal val="visible"/>
                                      </p:to>
                                    </p:set>
                                    <p:animEffect transition="in" filter="fade">
                                      <p:cBhvr>
                                        <p:cTn id="7" dur="500"/>
                                        <p:tgtEl>
                                          <p:spTgt spid="92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35"/>
                                        </p:tgtEl>
                                        <p:attrNameLst>
                                          <p:attrName>style.visibility</p:attrName>
                                        </p:attrNameLst>
                                      </p:cBhvr>
                                      <p:to>
                                        <p:strVal val="visible"/>
                                      </p:to>
                                    </p:set>
                                    <p:animEffect transition="in" filter="fade">
                                      <p:cBhvr>
                                        <p:cTn id="10" dur="500"/>
                                        <p:tgtEl>
                                          <p:spTgt spid="92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34"/>
                                        </p:tgtEl>
                                        <p:attrNameLst>
                                          <p:attrName>style.visibility</p:attrName>
                                        </p:attrNameLst>
                                      </p:cBhvr>
                                      <p:to>
                                        <p:strVal val="visible"/>
                                      </p:to>
                                    </p:set>
                                    <p:animEffect transition="in" filter="fade">
                                      <p:cBhvr>
                                        <p:cTn id="13"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p:bldP spid="9235" grpId="0"/>
      <p:bldP spid="9236"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ubrik 1"/>
          <p:cNvSpPr>
            <a:spLocks noGrp="1"/>
          </p:cNvSpPr>
          <p:nvPr>
            <p:ph type="title"/>
          </p:nvPr>
        </p:nvSpPr>
        <p:spPr/>
        <p:txBody>
          <a:bodyPr/>
          <a:lstStyle/>
          <a:p>
            <a:r>
              <a:rPr lang="sv-SE" altLang="sv-SE" smtClean="0">
                <a:solidFill>
                  <a:schemeClr val="tx1"/>
                </a:solidFill>
              </a:rPr>
              <a:t>Frankenstein</a:t>
            </a:r>
            <a:endParaRPr lang="sv-SE" altLang="sv-SE" smtClean="0"/>
          </a:p>
        </p:txBody>
      </p:sp>
      <p:sp>
        <p:nvSpPr>
          <p:cNvPr id="14339" name="Platshållare för innehåll 2"/>
          <p:cNvSpPr>
            <a:spLocks noGrp="1"/>
          </p:cNvSpPr>
          <p:nvPr>
            <p:ph idx="1"/>
          </p:nvPr>
        </p:nvSpPr>
        <p:spPr/>
        <p:txBody>
          <a:bodyPr/>
          <a:lstStyle/>
          <a:p>
            <a:pPr>
              <a:buFontTx/>
              <a:buNone/>
            </a:pPr>
            <a:r>
              <a:rPr lang="sv-SE" altLang="sv-SE" sz="1600" smtClean="0"/>
              <a:t>     </a:t>
            </a:r>
            <a:r>
              <a:rPr lang="sv-SE" altLang="sv-SE" sz="1700" smtClean="0"/>
              <a:t> Shelley ger i romanen ett tydlig budskap: du bör inte försöka bemästra naturen, det är en makt alltför stor för människan att bestämma över. Troligtvis skrev Shelley denna bok för att folk skulle vända sig bort från upplysningens tankegångar, där man ville experimentera med allt och förstå alla element i naturen.</a:t>
            </a:r>
          </a:p>
          <a:p>
            <a:pPr>
              <a:buFontTx/>
              <a:buNone/>
            </a:pPr>
            <a:r>
              <a:rPr lang="sv-SE" altLang="sv-SE" sz="1700" smtClean="0"/>
              <a:t>      Boken handlar också mycket om hur mänskligheten agerar när den stöter på något som är den främmande. Läsaren kommer att sympatisera med monstret och tycka direkt illa om mänskligheten som behandlar monstret på ett sådant dåligt sätt. Monstret är från början snällt och har inga onda avsikter, men på grund av hur människorna behandlar honom kommer han att bli ond. "Hela byn kom på fötter, somliga flydde, andra anföll mig, tills jag, svårt sårad av stenar och andra kastvapen, flydde ut på öppna landet, och ängsligt sökte skydd i en usel koja som var helt tom och tedde sig eländig efter de palats jag skådat i byn". (Sidan 103)</a:t>
            </a:r>
          </a:p>
          <a:p>
            <a:pPr>
              <a:buFontTx/>
              <a:buNone/>
            </a:pPr>
            <a:r>
              <a:rPr lang="sv-SE" altLang="sv-SE" sz="1700" smtClean="0"/>
              <a:t>      Dock är huvuduppgiften med boken att skrämma och underhålla. Budskapen är något som kommer som en bonus. Det märks väl att det är det är skräckbok med alla dystra miljöer som hela tiden kretsar runt handlingen.</a:t>
            </a:r>
          </a:p>
          <a:p>
            <a:endParaRPr lang="sv-SE" altLang="sv-SE" sz="16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idx="4294967295"/>
          </p:nvPr>
        </p:nvSpPr>
        <p:spPr>
          <a:xfrm>
            <a:off x="460375" y="217488"/>
            <a:ext cx="8262938" cy="936625"/>
          </a:xfrm>
        </p:spPr>
        <p:txBody>
          <a:bodyPr/>
          <a:lstStyle/>
          <a:p>
            <a:pPr eaLnBrk="1" hangingPunct="1"/>
            <a:r>
              <a:rPr lang="en-US" altLang="sv-SE" sz="3600" smtClean="0"/>
              <a:t>Realismen / Naturalismen </a:t>
            </a:r>
            <a:r>
              <a:rPr lang="en-US" altLang="sv-SE" sz="3600" smtClean="0">
                <a:solidFill>
                  <a:srgbClr val="FF0000"/>
                </a:solidFill>
              </a:rPr>
              <a:t>1800</a:t>
            </a:r>
          </a:p>
        </p:txBody>
      </p:sp>
      <p:pic>
        <p:nvPicPr>
          <p:cNvPr id="15363" name="Picture 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775" y="1211263"/>
            <a:ext cx="19954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p:cNvSpPr txBox="1">
            <a:spLocks noChangeArrowheads="1"/>
          </p:cNvSpPr>
          <p:nvPr/>
        </p:nvSpPr>
        <p:spPr bwMode="auto">
          <a:xfrm>
            <a:off x="6796088" y="1154113"/>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200">
                <a:solidFill>
                  <a:srgbClr val="FFFFFF"/>
                </a:solidFill>
              </a:rPr>
              <a:t>C.J.L. Almquist</a:t>
            </a:r>
          </a:p>
        </p:txBody>
      </p:sp>
      <p:pic>
        <p:nvPicPr>
          <p:cNvPr id="15365" name="Picture 6">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450" y="1601788"/>
            <a:ext cx="19780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7"/>
          <p:cNvSpPr txBox="1">
            <a:spLocks noChangeArrowheads="1"/>
          </p:cNvSpPr>
          <p:nvPr/>
        </p:nvSpPr>
        <p:spPr bwMode="auto">
          <a:xfrm>
            <a:off x="4651375" y="4343400"/>
            <a:ext cx="1749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t>Emile Zola</a:t>
            </a:r>
          </a:p>
        </p:txBody>
      </p:sp>
      <p:pic>
        <p:nvPicPr>
          <p:cNvPr id="15367" name="Picture 8">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9063" y="1592263"/>
            <a:ext cx="17732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9"/>
          <p:cNvSpPr txBox="1">
            <a:spLocks noChangeArrowheads="1"/>
          </p:cNvSpPr>
          <p:nvPr/>
        </p:nvSpPr>
        <p:spPr bwMode="auto">
          <a:xfrm>
            <a:off x="2655888" y="427355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t>Victor Hugo</a:t>
            </a:r>
          </a:p>
        </p:txBody>
      </p:sp>
      <p:pic>
        <p:nvPicPr>
          <p:cNvPr id="1536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219200"/>
            <a:ext cx="22574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1"/>
          <p:cNvSpPr txBox="1">
            <a:spLocks noChangeArrowheads="1"/>
          </p:cNvSpPr>
          <p:nvPr/>
        </p:nvSpPr>
        <p:spPr bwMode="auto">
          <a:xfrm>
            <a:off x="165100" y="3122613"/>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0" eaLnBrk="0" hangingPunct="0">
              <a:defRPr>
                <a:solidFill>
                  <a:schemeClr val="tx1"/>
                </a:solidFill>
                <a:latin typeface="Arial" charset="0"/>
              </a:defRPr>
            </a:lvl1pPr>
            <a:lvl2pPr marL="742950" indent="-285750" defTabSz="0" eaLnBrk="0" hangingPunct="0">
              <a:defRPr>
                <a:solidFill>
                  <a:schemeClr val="tx1"/>
                </a:solidFill>
                <a:latin typeface="Arial" charset="0"/>
              </a:defRPr>
            </a:lvl2pPr>
            <a:lvl3pPr marL="1143000" indent="-228600" defTabSz="0" eaLnBrk="0" hangingPunct="0">
              <a:defRPr>
                <a:solidFill>
                  <a:schemeClr val="tx1"/>
                </a:solidFill>
                <a:latin typeface="Arial" charset="0"/>
              </a:defRPr>
            </a:lvl3pPr>
            <a:lvl4pPr marL="1600200" indent="-228600" defTabSz="0" eaLnBrk="0" hangingPunct="0">
              <a:defRPr>
                <a:solidFill>
                  <a:schemeClr val="tx1"/>
                </a:solidFill>
                <a:latin typeface="Arial" charset="0"/>
              </a:defRPr>
            </a:lvl4pPr>
            <a:lvl5pPr marL="2057400" indent="-228600" defTabSz="0" eaLnBrk="0" hangingPunct="0">
              <a:defRPr>
                <a:solidFill>
                  <a:schemeClr val="tx1"/>
                </a:solidFill>
                <a:latin typeface="Arial" charset="0"/>
              </a:defRPr>
            </a:lvl5pPr>
            <a:lvl6pPr marL="2514600" indent="-228600" defTabSz="0" eaLnBrk="0" fontAlgn="base" hangingPunct="0">
              <a:spcBef>
                <a:spcPct val="0"/>
              </a:spcBef>
              <a:spcAft>
                <a:spcPct val="0"/>
              </a:spcAft>
              <a:defRPr>
                <a:solidFill>
                  <a:schemeClr val="tx1"/>
                </a:solidFill>
                <a:latin typeface="Arial" charset="0"/>
              </a:defRPr>
            </a:lvl6pPr>
            <a:lvl7pPr marL="2971800" indent="-228600" defTabSz="0" eaLnBrk="0" fontAlgn="base" hangingPunct="0">
              <a:spcBef>
                <a:spcPct val="0"/>
              </a:spcBef>
              <a:spcAft>
                <a:spcPct val="0"/>
              </a:spcAft>
              <a:defRPr>
                <a:solidFill>
                  <a:schemeClr val="tx1"/>
                </a:solidFill>
                <a:latin typeface="Arial" charset="0"/>
              </a:defRPr>
            </a:lvl7pPr>
            <a:lvl8pPr marL="3429000" indent="-228600" defTabSz="0" eaLnBrk="0" fontAlgn="base" hangingPunct="0">
              <a:spcBef>
                <a:spcPct val="0"/>
              </a:spcBef>
              <a:spcAft>
                <a:spcPct val="0"/>
              </a:spcAft>
              <a:defRPr>
                <a:solidFill>
                  <a:schemeClr val="tx1"/>
                </a:solidFill>
                <a:latin typeface="Arial" charset="0"/>
              </a:defRPr>
            </a:lvl8pPr>
            <a:lvl9pPr marL="3886200" indent="-228600" defTabSz="0" eaLnBrk="0" fontAlgn="base" hangingPunct="0">
              <a:spcBef>
                <a:spcPct val="0"/>
              </a:spcBef>
              <a:spcAft>
                <a:spcPct val="0"/>
              </a:spcAft>
              <a:defRPr>
                <a:solidFill>
                  <a:schemeClr val="tx1"/>
                </a:solidFill>
                <a:latin typeface="Arial" charset="0"/>
              </a:defRPr>
            </a:lvl9pPr>
          </a:lstStyle>
          <a:p>
            <a:pPr eaLnBrk="1" hangingPunct="1"/>
            <a:endParaRPr lang="en-US" altLang="sv-SE" sz="2400"/>
          </a:p>
          <a:p>
            <a:pPr eaLnBrk="1" hangingPunct="1"/>
            <a:r>
              <a:rPr lang="en-US" altLang="sv-SE" sz="2400"/>
              <a:t>Charles Dickens </a:t>
            </a:r>
          </a:p>
        </p:txBody>
      </p:sp>
      <p:pic>
        <p:nvPicPr>
          <p:cNvPr id="15371"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13" y="4886325"/>
            <a:ext cx="313848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 Box 13"/>
          <p:cNvSpPr txBox="1">
            <a:spLocks noChangeArrowheads="1"/>
          </p:cNvSpPr>
          <p:nvPr/>
        </p:nvSpPr>
        <p:spPr bwMode="auto">
          <a:xfrm>
            <a:off x="-46038" y="5942013"/>
            <a:ext cx="365760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t>Tjechov</a:t>
            </a:r>
          </a:p>
        </p:txBody>
      </p:sp>
      <p:pic>
        <p:nvPicPr>
          <p:cNvPr id="15373"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9438" y="4471988"/>
            <a:ext cx="2017712"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Text Box 15"/>
          <p:cNvSpPr txBox="1">
            <a:spLocks noChangeArrowheads="1"/>
          </p:cNvSpPr>
          <p:nvPr/>
        </p:nvSpPr>
        <p:spPr bwMode="auto">
          <a:xfrm>
            <a:off x="6653213" y="6427788"/>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t>Systrarna Bronte</a:t>
            </a:r>
          </a:p>
        </p:txBody>
      </p:sp>
      <p:sp>
        <p:nvSpPr>
          <p:cNvPr id="15375" name="Text Box 16"/>
          <p:cNvSpPr txBox="1">
            <a:spLocks noChangeArrowheads="1"/>
          </p:cNvSpPr>
          <p:nvPr/>
        </p:nvSpPr>
        <p:spPr bwMode="auto">
          <a:xfrm>
            <a:off x="2466975" y="4621213"/>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600">
                <a:solidFill>
                  <a:srgbClr val="000000"/>
                </a:solidFill>
              </a:rPr>
              <a:t>Ringaren i Notredame</a:t>
            </a:r>
          </a:p>
        </p:txBody>
      </p:sp>
      <p:sp>
        <p:nvSpPr>
          <p:cNvPr id="15376" name="Text Box 17"/>
          <p:cNvSpPr txBox="1">
            <a:spLocks noChangeArrowheads="1"/>
          </p:cNvSpPr>
          <p:nvPr/>
        </p:nvSpPr>
        <p:spPr bwMode="auto">
          <a:xfrm>
            <a:off x="4572000" y="4419600"/>
            <a:ext cx="205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sv-SE"/>
          </a:p>
          <a:p>
            <a:pPr eaLnBrk="1" hangingPunct="1"/>
            <a:r>
              <a:rPr lang="en-US" altLang="sv-SE"/>
              <a:t>Therese Raquin</a:t>
            </a:r>
          </a:p>
        </p:txBody>
      </p:sp>
      <p:sp>
        <p:nvSpPr>
          <p:cNvPr id="15377" name="Text Box 18"/>
          <p:cNvSpPr txBox="1">
            <a:spLocks noChangeArrowheads="1"/>
          </p:cNvSpPr>
          <p:nvPr/>
        </p:nvSpPr>
        <p:spPr bwMode="auto">
          <a:xfrm>
            <a:off x="2741613" y="274320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v-SE" altLang="sv-SE" sz="2400"/>
          </a:p>
        </p:txBody>
      </p:sp>
      <p:sp>
        <p:nvSpPr>
          <p:cNvPr id="15378" name="Text Box 19"/>
          <p:cNvSpPr txBox="1">
            <a:spLocks noChangeArrowheads="1"/>
          </p:cNvSpPr>
          <p:nvPr/>
        </p:nvSpPr>
        <p:spPr bwMode="auto">
          <a:xfrm>
            <a:off x="7843838" y="553720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600">
                <a:solidFill>
                  <a:srgbClr val="FFFFFF"/>
                </a:solidFill>
              </a:rPr>
              <a:t>Jane Ayre</a:t>
            </a:r>
          </a:p>
        </p:txBody>
      </p:sp>
      <p:sp>
        <p:nvSpPr>
          <p:cNvPr id="15379" name="Text Box 20"/>
          <p:cNvSpPr txBox="1">
            <a:spLocks noChangeArrowheads="1"/>
          </p:cNvSpPr>
          <p:nvPr/>
        </p:nvSpPr>
        <p:spPr bwMode="auto">
          <a:xfrm>
            <a:off x="6891338" y="5521325"/>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a:solidFill>
                  <a:srgbClr val="FFFF00"/>
                </a:solidFill>
              </a:rPr>
              <a:t>Charlotte</a:t>
            </a:r>
          </a:p>
          <a:p>
            <a:pPr eaLnBrk="1" hangingPunct="1"/>
            <a:r>
              <a:rPr lang="en-US" altLang="sv-SE">
                <a:solidFill>
                  <a:srgbClr val="FFFF00"/>
                </a:solidFill>
              </a:rPr>
              <a:t>Anne</a:t>
            </a:r>
          </a:p>
          <a:p>
            <a:pPr eaLnBrk="1" hangingPunct="1"/>
            <a:r>
              <a:rPr lang="en-US" altLang="sv-SE">
                <a:solidFill>
                  <a:srgbClr val="FFFF00"/>
                </a:solidFill>
              </a:rPr>
              <a:t>Emily</a:t>
            </a:r>
          </a:p>
        </p:txBody>
      </p:sp>
      <p:sp>
        <p:nvSpPr>
          <p:cNvPr id="15380" name="Text Box 21"/>
          <p:cNvSpPr txBox="1">
            <a:spLocks noChangeArrowheads="1"/>
          </p:cNvSpPr>
          <p:nvPr/>
        </p:nvSpPr>
        <p:spPr bwMode="auto">
          <a:xfrm>
            <a:off x="6791325" y="3376613"/>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600">
                <a:solidFill>
                  <a:srgbClr val="FFFFFF"/>
                </a:solidFill>
              </a:rPr>
              <a:t>Drottningens</a:t>
            </a:r>
          </a:p>
          <a:p>
            <a:pPr eaLnBrk="1" hangingPunct="1"/>
            <a:r>
              <a:rPr lang="en-US" altLang="sv-SE" sz="1600">
                <a:solidFill>
                  <a:srgbClr val="FFFFFF"/>
                </a:solidFill>
              </a:rPr>
              <a:t> juvelsmycke</a:t>
            </a:r>
          </a:p>
        </p:txBody>
      </p:sp>
      <p:sp>
        <p:nvSpPr>
          <p:cNvPr id="15381" name="Text Box 22"/>
          <p:cNvSpPr txBox="1">
            <a:spLocks noChangeArrowheads="1"/>
          </p:cNvSpPr>
          <p:nvPr/>
        </p:nvSpPr>
        <p:spPr bwMode="auto">
          <a:xfrm>
            <a:off x="206375" y="3354388"/>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sv-SE" sz="1600"/>
          </a:p>
          <a:p>
            <a:pPr eaLnBrk="1" hangingPunct="1"/>
            <a:endParaRPr lang="en-US" altLang="sv-SE" sz="1600"/>
          </a:p>
          <a:p>
            <a:pPr eaLnBrk="1" hangingPunct="1"/>
            <a:r>
              <a:rPr lang="en-US" altLang="sv-SE" sz="1600"/>
              <a:t>Oliver</a:t>
            </a:r>
            <a:r>
              <a:rPr lang="en-US" altLang="sv-SE" sz="2400"/>
              <a:t> </a:t>
            </a:r>
            <a:r>
              <a:rPr lang="en-US" altLang="sv-SE" sz="1600"/>
              <a:t>Twist</a:t>
            </a:r>
          </a:p>
        </p:txBody>
      </p:sp>
      <p:sp>
        <p:nvSpPr>
          <p:cNvPr id="15382" name="Text Box 23"/>
          <p:cNvSpPr txBox="1">
            <a:spLocks noChangeArrowheads="1"/>
          </p:cNvSpPr>
          <p:nvPr/>
        </p:nvSpPr>
        <p:spPr bwMode="auto">
          <a:xfrm>
            <a:off x="4763" y="5230813"/>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600">
                <a:solidFill>
                  <a:srgbClr val="000000"/>
                </a:solidFill>
              </a:rPr>
              <a:t>Damen </a:t>
            </a:r>
          </a:p>
          <a:p>
            <a:pPr eaLnBrk="1" hangingPunct="1"/>
            <a:r>
              <a:rPr lang="en-US" altLang="sv-SE" sz="1600">
                <a:solidFill>
                  <a:srgbClr val="000000"/>
                </a:solidFill>
              </a:rPr>
              <a:t>med </a:t>
            </a:r>
          </a:p>
          <a:p>
            <a:pPr eaLnBrk="1" hangingPunct="1"/>
            <a:r>
              <a:rPr lang="en-US" altLang="sv-SE" sz="1600">
                <a:solidFill>
                  <a:srgbClr val="000000"/>
                </a:solidFill>
              </a:rPr>
              <a:t>hunden</a:t>
            </a:r>
          </a:p>
        </p:txBody>
      </p:sp>
      <p:sp>
        <p:nvSpPr>
          <p:cNvPr id="11288" name="Text Box 24"/>
          <p:cNvSpPr txBox="1">
            <a:spLocks noChangeArrowheads="1"/>
          </p:cNvSpPr>
          <p:nvPr/>
        </p:nvSpPr>
        <p:spPr bwMode="auto">
          <a:xfrm>
            <a:off x="2898775" y="-3175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a:t>*Förskönar inte verkligheten</a:t>
            </a:r>
          </a:p>
        </p:txBody>
      </p:sp>
      <p:cxnSp>
        <p:nvCxnSpPr>
          <p:cNvPr id="24" name="Rak 23"/>
          <p:cNvCxnSpPr/>
          <p:nvPr/>
        </p:nvCxnSpPr>
        <p:spPr>
          <a:xfrm>
            <a:off x="0" y="1143000"/>
            <a:ext cx="91440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88"/>
                                        </p:tgtEl>
                                        <p:attrNameLst>
                                          <p:attrName>style.visibility</p:attrName>
                                        </p:attrNameLst>
                                      </p:cBhvr>
                                      <p:to>
                                        <p:strVal val="visible"/>
                                      </p:to>
                                    </p:set>
                                    <p:animEffect transition="in" filter="fade">
                                      <p:cBhvr>
                                        <p:cTn id="7" dur="500"/>
                                        <p:tgtEl>
                                          <p:spTgt spid="11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8"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ubrik 1"/>
          <p:cNvSpPr>
            <a:spLocks noGrp="1"/>
          </p:cNvSpPr>
          <p:nvPr>
            <p:ph type="title"/>
          </p:nvPr>
        </p:nvSpPr>
        <p:spPr/>
        <p:txBody>
          <a:bodyPr/>
          <a:lstStyle/>
          <a:p>
            <a:r>
              <a:rPr lang="sv-SE" altLang="sv-SE" smtClean="0"/>
              <a:t>Mellan epoker</a:t>
            </a:r>
          </a:p>
        </p:txBody>
      </p:sp>
      <p:sp>
        <p:nvSpPr>
          <p:cNvPr id="16387" name="Platshållare för innehåll 2"/>
          <p:cNvSpPr>
            <a:spLocks noGrp="1"/>
          </p:cNvSpPr>
          <p:nvPr>
            <p:ph idx="1"/>
          </p:nvPr>
        </p:nvSpPr>
        <p:spPr/>
        <p:txBody>
          <a:bodyPr/>
          <a:lstStyle/>
          <a:p>
            <a:pPr>
              <a:buFontTx/>
              <a:buNone/>
            </a:pPr>
            <a:r>
              <a:rPr lang="sv-SE" altLang="sv-SE" i="1" smtClean="0"/>
              <a:t>  Almqvist</a:t>
            </a:r>
            <a:r>
              <a:rPr lang="sv-SE" altLang="sv-SE" smtClean="0"/>
              <a:t> skrev </a:t>
            </a:r>
            <a:r>
              <a:rPr lang="sv-SE" altLang="sv-SE" i="1" smtClean="0"/>
              <a:t>romantisk</a:t>
            </a:r>
            <a:r>
              <a:rPr lang="sv-SE" altLang="sv-SE" smtClean="0"/>
              <a:t> lyrik parallellt med sin </a:t>
            </a:r>
            <a:r>
              <a:rPr lang="sv-SE" altLang="sv-SE" i="1" smtClean="0"/>
              <a:t>realistiska</a:t>
            </a:r>
            <a:r>
              <a:rPr lang="sv-SE" altLang="sv-SE" smtClean="0"/>
              <a:t> prosa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Platshållare för innehåll 2"/>
          <p:cNvSpPr>
            <a:spLocks noGrp="1"/>
          </p:cNvSpPr>
          <p:nvPr>
            <p:ph idx="1"/>
          </p:nvPr>
        </p:nvSpPr>
        <p:spPr>
          <a:xfrm>
            <a:off x="381000" y="990600"/>
            <a:ext cx="8305800" cy="4876800"/>
          </a:xfrm>
        </p:spPr>
        <p:txBody>
          <a:bodyPr/>
          <a:lstStyle/>
          <a:p>
            <a:pPr>
              <a:buFontTx/>
              <a:buNone/>
            </a:pPr>
            <a:r>
              <a:rPr lang="sv-SE" altLang="sv-SE" sz="2400" smtClean="0"/>
              <a:t>    Den unge Thérèse gifter sig med sin kusin Camille, och tvingas flytta till storstaden, Paris. Olycklig och trött på livet hankar hon sig fram utan några ljusglimtar i tillvaron. Men så en dag… Hennes man återvänder hem från arbetet med en gammal skolkamrat, Laurent, vilken dras till den melankoliske Thérèse trots att hennes utseende inte är till hennes fördel. Kärleken gryr dem emellan, förälskelsen etsar dem båda samman, men problemen hopar sig, hur skall de kunna träffas, var skall de träffas? Mörka planer börjar smidas, är lösningen kanske att taga Camille av daga? Om de så skulle agera, skulle de för alltid kunna leva tillsammans utan att vare sig smyga eller dölja de svallande känslorna. </a:t>
            </a:r>
            <a:br>
              <a:rPr lang="sv-SE" altLang="sv-SE" sz="2400" smtClean="0"/>
            </a:br>
            <a:r>
              <a:rPr lang="sv-SE" altLang="sv-SE" sz="2400" smtClean="0"/>
              <a:t/>
            </a:r>
            <a:br>
              <a:rPr lang="sv-SE" altLang="sv-SE" sz="2400" smtClean="0"/>
            </a:br>
            <a:endParaRPr lang="sv-SE" altLang="sv-SE" sz="240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69875" y="346075"/>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v-SE" altLang="sv-SE" sz="4400">
              <a:solidFill>
                <a:srgbClr val="000000"/>
              </a:solidFill>
            </a:endParaRPr>
          </a:p>
        </p:txBody>
      </p:sp>
      <p:sp>
        <p:nvSpPr>
          <p:cNvPr id="18435" name="Text Box 4"/>
          <p:cNvSpPr txBox="1">
            <a:spLocks noChangeArrowheads="1"/>
          </p:cNvSpPr>
          <p:nvPr/>
        </p:nvSpPr>
        <p:spPr bwMode="auto">
          <a:xfrm>
            <a:off x="687388" y="311150"/>
            <a:ext cx="802322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4800"/>
              <a:t>Modernismen tidigt </a:t>
            </a:r>
            <a:r>
              <a:rPr lang="en-US" altLang="sv-SE" sz="4800">
                <a:solidFill>
                  <a:srgbClr val="FF0000"/>
                </a:solidFill>
              </a:rPr>
              <a:t>1900</a:t>
            </a:r>
          </a:p>
        </p:txBody>
      </p:sp>
      <p:sp>
        <p:nvSpPr>
          <p:cNvPr id="18436" name="Text Box 5"/>
          <p:cNvSpPr txBox="1">
            <a:spLocks noChangeArrowheads="1"/>
          </p:cNvSpPr>
          <p:nvPr/>
        </p:nvSpPr>
        <p:spPr bwMode="auto">
          <a:xfrm>
            <a:off x="131763" y="3238500"/>
            <a:ext cx="4041775"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0" eaLnBrk="0" hangingPunct="0">
              <a:defRPr>
                <a:solidFill>
                  <a:schemeClr val="tx1"/>
                </a:solidFill>
                <a:latin typeface="Arial" charset="0"/>
              </a:defRPr>
            </a:lvl1pPr>
            <a:lvl2pPr marL="742950" indent="-285750" defTabSz="0" eaLnBrk="0" hangingPunct="0">
              <a:defRPr>
                <a:solidFill>
                  <a:schemeClr val="tx1"/>
                </a:solidFill>
                <a:latin typeface="Arial" charset="0"/>
              </a:defRPr>
            </a:lvl2pPr>
            <a:lvl3pPr marL="1143000" indent="-228600" defTabSz="0" eaLnBrk="0" hangingPunct="0">
              <a:defRPr>
                <a:solidFill>
                  <a:schemeClr val="tx1"/>
                </a:solidFill>
                <a:latin typeface="Arial" charset="0"/>
              </a:defRPr>
            </a:lvl3pPr>
            <a:lvl4pPr marL="1600200" indent="-228600" defTabSz="0" eaLnBrk="0" hangingPunct="0">
              <a:defRPr>
                <a:solidFill>
                  <a:schemeClr val="tx1"/>
                </a:solidFill>
                <a:latin typeface="Arial" charset="0"/>
              </a:defRPr>
            </a:lvl4pPr>
            <a:lvl5pPr marL="2057400" indent="-228600" defTabSz="0" eaLnBrk="0" hangingPunct="0">
              <a:defRPr>
                <a:solidFill>
                  <a:schemeClr val="tx1"/>
                </a:solidFill>
                <a:latin typeface="Arial" charset="0"/>
              </a:defRPr>
            </a:lvl5pPr>
            <a:lvl6pPr marL="2514600" indent="-228600" defTabSz="0" eaLnBrk="0" fontAlgn="base" hangingPunct="0">
              <a:spcBef>
                <a:spcPct val="0"/>
              </a:spcBef>
              <a:spcAft>
                <a:spcPct val="0"/>
              </a:spcAft>
              <a:defRPr>
                <a:solidFill>
                  <a:schemeClr val="tx1"/>
                </a:solidFill>
                <a:latin typeface="Arial" charset="0"/>
              </a:defRPr>
            </a:lvl6pPr>
            <a:lvl7pPr marL="2971800" indent="-228600" defTabSz="0" eaLnBrk="0" fontAlgn="base" hangingPunct="0">
              <a:spcBef>
                <a:spcPct val="0"/>
              </a:spcBef>
              <a:spcAft>
                <a:spcPct val="0"/>
              </a:spcAft>
              <a:defRPr>
                <a:solidFill>
                  <a:schemeClr val="tx1"/>
                </a:solidFill>
                <a:latin typeface="Arial" charset="0"/>
              </a:defRPr>
            </a:lvl7pPr>
            <a:lvl8pPr marL="3429000" indent="-228600" defTabSz="0" eaLnBrk="0" fontAlgn="base" hangingPunct="0">
              <a:spcBef>
                <a:spcPct val="0"/>
              </a:spcBef>
              <a:spcAft>
                <a:spcPct val="0"/>
              </a:spcAft>
              <a:defRPr>
                <a:solidFill>
                  <a:schemeClr val="tx1"/>
                </a:solidFill>
                <a:latin typeface="Arial" charset="0"/>
              </a:defRPr>
            </a:lvl8pPr>
            <a:lvl9pPr marL="3886200" indent="-228600" defTabSz="0" eaLnBrk="0" fontAlgn="base" hangingPunct="0">
              <a:spcBef>
                <a:spcPct val="0"/>
              </a:spcBef>
              <a:spcAft>
                <a:spcPct val="0"/>
              </a:spcAft>
              <a:defRPr>
                <a:solidFill>
                  <a:schemeClr val="tx1"/>
                </a:solidFill>
                <a:latin typeface="Arial" charset="0"/>
              </a:defRPr>
            </a:lvl9pPr>
          </a:lstStyle>
          <a:p>
            <a:pPr eaLnBrk="1" hangingPunct="1"/>
            <a:r>
              <a:rPr lang="en-US" altLang="sv-SE" sz="2200">
                <a:solidFill>
                  <a:srgbClr val="000000"/>
                </a:solidFill>
              </a:rPr>
              <a:t>Jean-Paul Sartre</a:t>
            </a:r>
            <a:endParaRPr lang="en-US" altLang="sv-SE" sz="1200">
              <a:solidFill>
                <a:srgbClr val="000000"/>
              </a:solidFill>
              <a:cs typeface="Arial" charset="0"/>
              <a:sym typeface="Arial" charset="0"/>
            </a:endParaRPr>
          </a:p>
          <a:p>
            <a:pPr eaLnBrk="1" hangingPunct="1"/>
            <a:r>
              <a:rPr lang="en-US" altLang="sv-SE" sz="1600">
                <a:solidFill>
                  <a:srgbClr val="000000"/>
                </a:solidFill>
              </a:rPr>
              <a:t>Äcklet (avböjde nobelpris!)</a:t>
            </a:r>
            <a:endParaRPr lang="en-US" altLang="sv-SE" sz="1200">
              <a:solidFill>
                <a:srgbClr val="000000"/>
              </a:solidFill>
              <a:cs typeface="Arial" charset="0"/>
              <a:sym typeface="Arial" charset="0"/>
            </a:endParaRPr>
          </a:p>
          <a:p>
            <a:pPr eaLnBrk="1" hangingPunct="1"/>
            <a:endParaRPr lang="en-US" altLang="sv-SE" sz="1200">
              <a:solidFill>
                <a:srgbClr val="000000"/>
              </a:solidFill>
              <a:cs typeface="Arial" charset="0"/>
              <a:sym typeface="Arial" charset="0"/>
            </a:endParaRPr>
          </a:p>
        </p:txBody>
      </p:sp>
      <p:pic>
        <p:nvPicPr>
          <p:cNvPr id="18437" name="Picture 6">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3946525"/>
            <a:ext cx="30241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7"/>
          <p:cNvSpPr txBox="1">
            <a:spLocks noChangeArrowheads="1"/>
          </p:cNvSpPr>
          <p:nvPr/>
        </p:nvSpPr>
        <p:spPr bwMode="auto">
          <a:xfrm>
            <a:off x="119063" y="596900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000">
                <a:solidFill>
                  <a:srgbClr val="FFFFFF"/>
                </a:solidFill>
              </a:rPr>
              <a:t>Edith</a:t>
            </a:r>
            <a:r>
              <a:rPr lang="en-US" altLang="sv-SE" sz="2400"/>
              <a:t> </a:t>
            </a:r>
            <a:r>
              <a:rPr lang="en-US" altLang="sv-SE" sz="2000">
                <a:solidFill>
                  <a:srgbClr val="FFFFFF"/>
                </a:solidFill>
              </a:rPr>
              <a:t>Södergran</a:t>
            </a:r>
          </a:p>
          <a:p>
            <a:pPr eaLnBrk="1" hangingPunct="1"/>
            <a:r>
              <a:rPr lang="en-US" altLang="sv-SE" sz="1600">
                <a:solidFill>
                  <a:srgbClr val="FFFFFF"/>
                </a:solidFill>
              </a:rPr>
              <a:t>Dikter... (sv)</a:t>
            </a:r>
          </a:p>
        </p:txBody>
      </p:sp>
      <p:pic>
        <p:nvPicPr>
          <p:cNvPr id="1843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3935413"/>
            <a:ext cx="21177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9"/>
          <p:cNvSpPr txBox="1">
            <a:spLocks noChangeArrowheads="1"/>
          </p:cNvSpPr>
          <p:nvPr/>
        </p:nvSpPr>
        <p:spPr bwMode="auto">
          <a:xfrm>
            <a:off x="5402263" y="606425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200"/>
              <a:t>Karin Boye</a:t>
            </a:r>
            <a:endParaRPr lang="en-US" altLang="sv-SE" sz="2400"/>
          </a:p>
          <a:p>
            <a:pPr eaLnBrk="1" hangingPunct="1"/>
            <a:r>
              <a:rPr lang="en-US" altLang="sv-SE" sz="1600"/>
              <a:t>Dikter.. (sv)</a:t>
            </a:r>
          </a:p>
        </p:txBody>
      </p:sp>
      <p:pic>
        <p:nvPicPr>
          <p:cNvPr id="18441" name="Picture 1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9363" y="3408363"/>
            <a:ext cx="27320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11"/>
          <p:cNvSpPr txBox="1">
            <a:spLocks noChangeArrowheads="1"/>
          </p:cNvSpPr>
          <p:nvPr/>
        </p:nvSpPr>
        <p:spPr bwMode="auto">
          <a:xfrm>
            <a:off x="6273800" y="4467225"/>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200">
                <a:solidFill>
                  <a:srgbClr val="FFFFFF"/>
                </a:solidFill>
              </a:rPr>
              <a:t>Stig Dagerman</a:t>
            </a:r>
            <a:endParaRPr lang="en-US" altLang="sv-SE" sz="1600">
              <a:solidFill>
                <a:srgbClr val="FFFFFF"/>
              </a:solidFill>
            </a:endParaRPr>
          </a:p>
          <a:p>
            <a:pPr eaLnBrk="1" hangingPunct="1"/>
            <a:r>
              <a:rPr lang="en-US" altLang="sv-SE" sz="1600">
                <a:solidFill>
                  <a:srgbClr val="FFFFFF"/>
                </a:solidFill>
              </a:rPr>
              <a:t>“Att döda ett barn” (sv)</a:t>
            </a:r>
          </a:p>
        </p:txBody>
      </p:sp>
      <p:pic>
        <p:nvPicPr>
          <p:cNvPr id="1844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219200"/>
            <a:ext cx="1420813"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15"/>
          <p:cNvSpPr txBox="1">
            <a:spLocks noChangeArrowheads="1"/>
          </p:cNvSpPr>
          <p:nvPr/>
        </p:nvSpPr>
        <p:spPr bwMode="auto">
          <a:xfrm>
            <a:off x="1885950" y="1127125"/>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400"/>
              <a:t>Här började författare bryta mot normen</a:t>
            </a:r>
          </a:p>
          <a:p>
            <a:pPr eaLnBrk="1" hangingPunct="1"/>
            <a:endParaRPr lang="en-US" altLang="sv-SE" sz="1400"/>
          </a:p>
          <a:p>
            <a:pPr eaLnBrk="1" hangingPunct="1"/>
            <a:r>
              <a:rPr lang="en-US" altLang="sv-SE" sz="1400"/>
              <a:t>Inom lyriken började de skriva fritt </a:t>
            </a:r>
          </a:p>
          <a:p>
            <a:pPr eaLnBrk="1" hangingPunct="1"/>
            <a:endParaRPr lang="en-US" altLang="sv-SE" sz="1400"/>
          </a:p>
          <a:p>
            <a:pPr eaLnBrk="1" hangingPunct="1"/>
            <a:r>
              <a:rPr lang="en-US" altLang="sv-SE" sz="1400"/>
              <a:t>Romanens logiska röda tråd ersattes av psykologiska, symboliska, mystiska fröartade strukturer.</a:t>
            </a:r>
          </a:p>
        </p:txBody>
      </p:sp>
      <p:cxnSp>
        <p:nvCxnSpPr>
          <p:cNvPr id="13" name="Rak 12"/>
          <p:cNvCxnSpPr/>
          <p:nvPr/>
        </p:nvCxnSpPr>
        <p:spPr>
          <a:xfrm>
            <a:off x="0" y="1143000"/>
            <a:ext cx="91440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8446" name="Rektangel 14"/>
          <p:cNvSpPr>
            <a:spLocks noChangeArrowheads="1"/>
          </p:cNvSpPr>
          <p:nvPr/>
        </p:nvSpPr>
        <p:spPr bwMode="auto">
          <a:xfrm>
            <a:off x="8447088" y="762000"/>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t>2012</a:t>
            </a:r>
          </a:p>
        </p:txBody>
      </p:sp>
      <p:pic>
        <p:nvPicPr>
          <p:cNvPr id="18447" name="Picture 16" descr="http://2.bp.blogspot.com/-MReTmETONmc/TbLiUcpsZNI/AAAAAAAABbg/R5SvBlD5E7A/s1600/hemingwa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200" y="1219200"/>
            <a:ext cx="17033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textruta 15"/>
          <p:cNvSpPr txBox="1">
            <a:spLocks noChangeArrowheads="1"/>
          </p:cNvSpPr>
          <p:nvPr/>
        </p:nvSpPr>
        <p:spPr bwMode="auto">
          <a:xfrm>
            <a:off x="7162800" y="15240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t>Ernest Hemingway</a:t>
            </a:r>
          </a:p>
          <a:p>
            <a:pPr eaLnBrk="1" hangingPunct="1"/>
            <a:r>
              <a:rPr lang="sv-SE" altLang="sv-SE" sz="1200"/>
              <a:t>Nobel 1954</a:t>
            </a:r>
          </a:p>
          <a:p>
            <a:pPr eaLnBrk="1" hangingPunct="1"/>
            <a:r>
              <a:rPr lang="sv-SE" altLang="sv-SE" sz="1200"/>
              <a:t>”Hills like white elephants”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r>
              <a:rPr lang="sv-SE" altLang="sv-SE" b="1" smtClean="0">
                <a:solidFill>
                  <a:schemeClr val="tx1"/>
                </a:solidFill>
              </a:rPr>
              <a:t>Edith Södergran</a:t>
            </a:r>
            <a:endParaRPr lang="sv-SE" altLang="sv-SE" smtClean="0"/>
          </a:p>
        </p:txBody>
      </p:sp>
      <p:sp>
        <p:nvSpPr>
          <p:cNvPr id="19459" name="Platshållare för innehåll 2"/>
          <p:cNvSpPr>
            <a:spLocks noGrp="1"/>
          </p:cNvSpPr>
          <p:nvPr>
            <p:ph idx="1"/>
          </p:nvPr>
        </p:nvSpPr>
        <p:spPr/>
        <p:txBody>
          <a:bodyPr/>
          <a:lstStyle/>
          <a:p>
            <a:pPr>
              <a:buFontTx/>
              <a:buNone/>
            </a:pPr>
            <a:r>
              <a:rPr lang="sv-SE" altLang="sv-SE" sz="2400" b="1" smtClean="0"/>
              <a:t>Stjärnorna</a:t>
            </a:r>
            <a:br>
              <a:rPr lang="sv-SE" altLang="sv-SE" sz="2400" b="1" smtClean="0"/>
            </a:br>
            <a:endParaRPr lang="sv-SE" altLang="sv-SE" sz="2400" smtClean="0"/>
          </a:p>
          <a:p>
            <a:pPr>
              <a:buFontTx/>
              <a:buNone/>
            </a:pPr>
            <a:r>
              <a:rPr lang="sv-SE" altLang="sv-SE" sz="2400" smtClean="0"/>
              <a:t>När natten kommer</a:t>
            </a:r>
          </a:p>
          <a:p>
            <a:pPr>
              <a:buFontTx/>
              <a:buNone/>
            </a:pPr>
            <a:r>
              <a:rPr lang="sv-SE" altLang="sv-SE" sz="2400" smtClean="0"/>
              <a:t>står jag på trappan och lyssnar,</a:t>
            </a:r>
          </a:p>
          <a:p>
            <a:pPr>
              <a:buFontTx/>
              <a:buNone/>
            </a:pPr>
            <a:r>
              <a:rPr lang="sv-SE" altLang="sv-SE" sz="2400" smtClean="0"/>
              <a:t>stjärnorna svärma i trädgården</a:t>
            </a:r>
          </a:p>
          <a:p>
            <a:pPr>
              <a:buFontTx/>
              <a:buNone/>
            </a:pPr>
            <a:r>
              <a:rPr lang="sv-SE" altLang="sv-SE" sz="2400" smtClean="0"/>
              <a:t>och jag står ute i mörkret.</a:t>
            </a:r>
          </a:p>
          <a:p>
            <a:pPr>
              <a:buFontTx/>
              <a:buNone/>
            </a:pPr>
            <a:r>
              <a:rPr lang="sv-SE" altLang="sv-SE" sz="2400" smtClean="0"/>
              <a:t>Hör, en stjärna föll med en klang!</a:t>
            </a:r>
          </a:p>
          <a:p>
            <a:pPr>
              <a:buFontTx/>
              <a:buNone/>
            </a:pPr>
            <a:r>
              <a:rPr lang="sv-SE" altLang="sv-SE" sz="2400" smtClean="0"/>
              <a:t>Gå icke ut i gräset med bara fötter;</a:t>
            </a:r>
          </a:p>
          <a:p>
            <a:pPr>
              <a:buFontTx/>
              <a:buNone/>
            </a:pPr>
            <a:r>
              <a:rPr lang="sv-SE" altLang="sv-SE" sz="2400" smtClean="0"/>
              <a:t>min trädgård är full av skärvor.</a:t>
            </a:r>
          </a:p>
          <a:p>
            <a:pPr>
              <a:buFontTx/>
              <a:buNone/>
            </a:pPr>
            <a:endParaRPr lang="sv-SE" altLang="sv-SE" sz="240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lstStyle/>
          <a:p>
            <a:pPr eaLnBrk="1" hangingPunct="1"/>
            <a:r>
              <a:rPr lang="en-US" altLang="sv-SE" smtClean="0"/>
              <a:t>De som inte platsar..</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738" y="1274763"/>
            <a:ext cx="19415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6251575" y="4030663"/>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dirty="0"/>
              <a:t>Selma </a:t>
            </a:r>
            <a:r>
              <a:rPr lang="en-US" altLang="sv-SE" sz="2400" dirty="0" err="1"/>
              <a:t>Lagerlöf</a:t>
            </a:r>
            <a:endParaRPr lang="en-US" altLang="sv-SE" sz="2400" dirty="0"/>
          </a:p>
          <a:p>
            <a:pPr eaLnBrk="1" hangingPunct="1"/>
            <a:r>
              <a:rPr lang="en-US" altLang="sv-SE" sz="1600" dirty="0" err="1"/>
              <a:t>Första</a:t>
            </a:r>
            <a:r>
              <a:rPr lang="en-US" altLang="sv-SE" sz="1600" dirty="0"/>
              <a:t> </a:t>
            </a:r>
            <a:r>
              <a:rPr lang="en-US" altLang="sv-SE" sz="1600" dirty="0" err="1"/>
              <a:t>svensken</a:t>
            </a:r>
            <a:r>
              <a:rPr lang="en-US" altLang="sv-SE" sz="1600" dirty="0"/>
              <a:t> </a:t>
            </a:r>
            <a:r>
              <a:rPr lang="en-US" altLang="sv-SE" sz="1600" dirty="0" err="1"/>
              <a:t>och</a:t>
            </a:r>
            <a:r>
              <a:rPr lang="en-US" altLang="sv-SE" sz="1600" dirty="0"/>
              <a:t> </a:t>
            </a:r>
          </a:p>
          <a:p>
            <a:pPr eaLnBrk="1" hangingPunct="1"/>
            <a:r>
              <a:rPr lang="en-US" altLang="sv-SE" sz="1600" dirty="0" err="1"/>
              <a:t>kvinliga</a:t>
            </a:r>
            <a:r>
              <a:rPr lang="en-US" altLang="sv-SE" sz="1600" dirty="0"/>
              <a:t> </a:t>
            </a:r>
            <a:r>
              <a:rPr lang="en-US" altLang="sv-SE" sz="1600" dirty="0" err="1"/>
              <a:t>nobellpristagare</a:t>
            </a:r>
            <a:endParaRPr lang="en-US" altLang="sv-SE" sz="1600" dirty="0"/>
          </a:p>
          <a:p>
            <a:pPr eaLnBrk="1" hangingPunct="1"/>
            <a:r>
              <a:rPr lang="en-US" altLang="sv-SE" sz="1600" dirty="0"/>
              <a:t>i </a:t>
            </a:r>
            <a:r>
              <a:rPr lang="en-US" altLang="sv-SE" sz="1600" dirty="0" err="1"/>
              <a:t>litteratur</a:t>
            </a:r>
            <a:endParaRPr lang="en-US" altLang="sv-SE" sz="1600" dirty="0"/>
          </a:p>
          <a:p>
            <a:pPr eaLnBrk="1" hangingPunct="1"/>
            <a:endParaRPr lang="en-US" altLang="sv-SE" sz="1600" dirty="0" smtClean="0"/>
          </a:p>
          <a:p>
            <a:pPr eaLnBrk="1" hangingPunct="1"/>
            <a:r>
              <a:rPr lang="en-US" altLang="sv-SE" sz="1600" smtClean="0"/>
              <a:t>1858-1940 </a:t>
            </a:r>
            <a:endParaRPr lang="en-US" altLang="sv-SE" sz="1600" dirty="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Users\ac21014\AppData\Local\Microsoft\Windows\Temporary Internet Files\Content.IE5\P8MFA1IE\MP900309628[1].jpg"/>
          <p:cNvPicPr>
            <a:picLocks noChangeAspect="1" noChangeArrowheads="1"/>
          </p:cNvPicPr>
          <p:nvPr/>
        </p:nvPicPr>
        <p:blipFill>
          <a:blip r:embed="rId2">
            <a:lum bright="48000" contrast="-30000"/>
          </a:blip>
          <a:srcRect/>
          <a:stretch>
            <a:fillRect/>
          </a:stretch>
        </p:blipFill>
        <p:spPr bwMode="auto">
          <a:xfrm>
            <a:off x="0" y="-609600"/>
            <a:ext cx="10040938" cy="7467600"/>
          </a:xfrm>
          <a:prstGeom prst="rect">
            <a:avLst/>
          </a:prstGeom>
          <a:gradFill>
            <a:gsLst>
              <a:gs pos="0">
                <a:schemeClr val="accent1">
                  <a:shade val="30000"/>
                  <a:satMod val="115000"/>
                  <a:alpha val="35000"/>
                </a:schemeClr>
              </a:gs>
              <a:gs pos="50000">
                <a:schemeClr val="accent1">
                  <a:shade val="67500"/>
                  <a:satMod val="115000"/>
                </a:schemeClr>
              </a:gs>
              <a:gs pos="100000">
                <a:schemeClr val="accent1">
                  <a:shade val="100000"/>
                  <a:satMod val="115000"/>
                </a:schemeClr>
              </a:gs>
            </a:gsLst>
            <a:lin ang="5400000" scaled="0"/>
          </a:gradFill>
        </p:spPr>
      </p:pic>
      <p:sp>
        <p:nvSpPr>
          <p:cNvPr id="3075" name="Rectangle 1"/>
          <p:cNvSpPr>
            <a:spLocks noGrp="1" noChangeArrowheads="1"/>
          </p:cNvSpPr>
          <p:nvPr>
            <p:ph type="ctrTitle"/>
          </p:nvPr>
        </p:nvSpPr>
        <p:spPr>
          <a:xfrm>
            <a:off x="695325" y="704850"/>
            <a:ext cx="7772400" cy="1470025"/>
          </a:xfrm>
        </p:spPr>
        <p:txBody>
          <a:bodyPr/>
          <a:lstStyle/>
          <a:p>
            <a:pPr eaLnBrk="1" hangingPunct="1"/>
            <a:r>
              <a:rPr lang="en-US" altLang="sv-SE" smtClean="0"/>
              <a:t>Antiken 700 år f.v.t. - 500</a:t>
            </a:r>
          </a:p>
        </p:txBody>
      </p:sp>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1795463"/>
            <a:ext cx="6259512"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0" y="1982788"/>
            <a:ext cx="21764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5"/>
          <p:cNvSpPr txBox="1">
            <a:spLocks noChangeArrowheads="1"/>
          </p:cNvSpPr>
          <p:nvPr/>
        </p:nvSpPr>
        <p:spPr bwMode="auto">
          <a:xfrm>
            <a:off x="6542088" y="4791075"/>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t>Homeros</a:t>
            </a:r>
          </a:p>
          <a:p>
            <a:pPr eaLnBrk="1" hangingPunct="1"/>
            <a:endParaRPr lang="en-US" altLang="sv-SE" sz="2400"/>
          </a:p>
          <a:p>
            <a:pPr eaLnBrk="1" hangingPunct="1"/>
            <a:endParaRPr lang="en-US" altLang="sv-SE" sz="2400"/>
          </a:p>
        </p:txBody>
      </p:sp>
      <p:sp>
        <p:nvSpPr>
          <p:cNvPr id="5126" name="Text Box 6"/>
          <p:cNvSpPr txBox="1">
            <a:spLocks noChangeArrowheads="1"/>
          </p:cNvSpPr>
          <p:nvPr/>
        </p:nvSpPr>
        <p:spPr bwMode="auto">
          <a:xfrm>
            <a:off x="1371600" y="838200"/>
            <a:ext cx="71834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a:t>Hjälteberättelser i fokus, i syfte att underhålla och ”lära ut” etik</a:t>
            </a:r>
          </a:p>
        </p:txBody>
      </p:sp>
      <p:sp>
        <p:nvSpPr>
          <p:cNvPr id="2" name="Ellips 1"/>
          <p:cNvSpPr/>
          <p:nvPr/>
        </p:nvSpPr>
        <p:spPr>
          <a:xfrm>
            <a:off x="1600200" y="4267200"/>
            <a:ext cx="2438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cxnSp>
        <p:nvCxnSpPr>
          <p:cNvPr id="11" name="Rak 10"/>
          <p:cNvCxnSpPr/>
          <p:nvPr/>
        </p:nvCxnSpPr>
        <p:spPr>
          <a:xfrm>
            <a:off x="0" y="381000"/>
            <a:ext cx="99822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flipH="1">
            <a:off x="-609600" y="-304800"/>
            <a:ext cx="6096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3083" name="textruta 13"/>
          <p:cNvSpPr txBox="1">
            <a:spLocks noChangeArrowheads="1"/>
          </p:cNvSpPr>
          <p:nvPr/>
        </p:nvSpPr>
        <p:spPr bwMode="auto">
          <a:xfrm>
            <a:off x="0" y="0"/>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solidFill>
                  <a:srgbClr val="FF0000"/>
                </a:solidFill>
              </a:rPr>
              <a:t>700                500</a:t>
            </a:r>
          </a:p>
        </p:txBody>
      </p:sp>
      <p:sp>
        <p:nvSpPr>
          <p:cNvPr id="3084" name="textruta 14"/>
          <p:cNvSpPr txBox="1">
            <a:spLocks noChangeArrowheads="1"/>
          </p:cNvSpPr>
          <p:nvPr/>
        </p:nvSpPr>
        <p:spPr bwMode="auto">
          <a:xfrm>
            <a:off x="914400" y="533400"/>
            <a:ext cx="465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t>0</a:t>
            </a:r>
          </a:p>
        </p:txBody>
      </p:sp>
      <p:cxnSp>
        <p:nvCxnSpPr>
          <p:cNvPr id="17" name="Rak 16"/>
          <p:cNvCxnSpPr/>
          <p:nvPr/>
        </p:nvCxnSpPr>
        <p:spPr>
          <a:xfrm>
            <a:off x="1066800" y="381000"/>
            <a:ext cx="4763"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86" name="textruta 22"/>
          <p:cNvSpPr txBox="1">
            <a:spLocks noChangeArrowheads="1"/>
          </p:cNvSpPr>
          <p:nvPr/>
        </p:nvSpPr>
        <p:spPr bwMode="auto">
          <a:xfrm>
            <a:off x="8447088" y="0"/>
            <a:ext cx="69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t>2012</a:t>
            </a:r>
          </a:p>
        </p:txBody>
      </p:sp>
      <p:sp>
        <p:nvSpPr>
          <p:cNvPr id="16" name="textruta 15"/>
          <p:cNvSpPr txBox="1"/>
          <p:nvPr/>
        </p:nvSpPr>
        <p:spPr>
          <a:xfrm>
            <a:off x="6400800" y="1828800"/>
            <a:ext cx="2743200" cy="2862263"/>
          </a:xfrm>
          <a:prstGeom prst="rect">
            <a:avLst/>
          </a:prstGeom>
          <a:noFill/>
        </p:spPr>
        <p:txBody>
          <a:bodyPr>
            <a:spAutoFit/>
          </a:bodyPr>
          <a:lstStyle/>
          <a:p>
            <a:pPr>
              <a:defRPr/>
            </a:pPr>
            <a:r>
              <a:rPr lang="sv-SE" sz="18000" dirty="0"/>
              <a:t> </a:t>
            </a:r>
            <a:r>
              <a:rPr lang="sv-SE" sz="18000" dirty="0">
                <a:solidFill>
                  <a:schemeClr val="accent2">
                    <a:lumMod val="60000"/>
                    <a:lumOff val="40000"/>
                  </a:schemeClr>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2000"/>
                                        <p:tgtEl>
                                          <p:spTgt spid="16">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600075"/>
            <a:ext cx="9053512"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2255838"/>
            <a:ext cx="9075738"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C:\Users\ac21014\AppData\Local\Microsoft\Windows\Temporary Internet Files\Content.IE5\P8MFA1IE\MP900309628[1].jpg"/>
          <p:cNvPicPr>
            <a:picLocks noChangeAspect="1" noChangeArrowheads="1"/>
          </p:cNvPicPr>
          <p:nvPr/>
        </p:nvPicPr>
        <p:blipFill>
          <a:blip r:embed="rId2">
            <a:lum bright="72000" contrast="-30000"/>
          </a:blip>
          <a:srcRect/>
          <a:stretch>
            <a:fillRect/>
          </a:stretch>
        </p:blipFill>
        <p:spPr bwMode="auto">
          <a:xfrm>
            <a:off x="-152400" y="-838200"/>
            <a:ext cx="10758488" cy="8001000"/>
          </a:xfrm>
          <a:prstGeom prst="rect">
            <a:avLst/>
          </a:prstGeom>
          <a:gradFill>
            <a:gsLst>
              <a:gs pos="0">
                <a:schemeClr val="accent1">
                  <a:shade val="30000"/>
                  <a:satMod val="115000"/>
                  <a:alpha val="35000"/>
                </a:schemeClr>
              </a:gs>
              <a:gs pos="50000">
                <a:schemeClr val="accent1">
                  <a:shade val="67500"/>
                  <a:satMod val="115000"/>
                </a:schemeClr>
              </a:gs>
              <a:gs pos="100000">
                <a:schemeClr val="accent1">
                  <a:shade val="100000"/>
                  <a:satMod val="115000"/>
                </a:schemeClr>
              </a:gs>
            </a:gsLst>
            <a:lin ang="5400000" scaled="0"/>
          </a:gradFill>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1473200"/>
            <a:ext cx="6727825"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743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6324600" y="5562600"/>
            <a:ext cx="1303338"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t>Dante</a:t>
            </a:r>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3" y="3787775"/>
            <a:ext cx="184785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36513" y="2971800"/>
            <a:ext cx="17891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t>Den heliga</a:t>
            </a:r>
          </a:p>
          <a:p>
            <a:pPr eaLnBrk="1" hangingPunct="1"/>
            <a:r>
              <a:rPr lang="en-US" altLang="sv-SE" sz="2400"/>
              <a:t>Birgitta(sv)</a:t>
            </a:r>
          </a:p>
        </p:txBody>
      </p:sp>
      <p:pic>
        <p:nvPicPr>
          <p:cNvPr id="4104" name="Picture 8">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2463" y="3873500"/>
            <a:ext cx="13255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9"/>
          <p:cNvSpPr txBox="1">
            <a:spLocks noChangeArrowheads="1"/>
          </p:cNvSpPr>
          <p:nvPr/>
        </p:nvSpPr>
        <p:spPr bwMode="auto">
          <a:xfrm>
            <a:off x="1811338" y="298450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t>Beatrice </a:t>
            </a:r>
          </a:p>
          <a:p>
            <a:pPr eaLnBrk="1" hangingPunct="1"/>
            <a:r>
              <a:rPr lang="en-US" altLang="sv-SE" sz="2400"/>
              <a:t>de Dia</a:t>
            </a:r>
          </a:p>
        </p:txBody>
      </p:sp>
      <p:sp>
        <p:nvSpPr>
          <p:cNvPr id="6154" name="Text Box 10"/>
          <p:cNvSpPr txBox="1">
            <a:spLocks noChangeArrowheads="1"/>
          </p:cNvSpPr>
          <p:nvPr/>
        </p:nvSpPr>
        <p:spPr bwMode="auto">
          <a:xfrm>
            <a:off x="1371600" y="762000"/>
            <a:ext cx="9083675" cy="762000"/>
          </a:xfrm>
          <a:prstGeom prst="rect">
            <a:avLst/>
          </a:prstGeom>
          <a:noFill/>
          <a:ln w="9525">
            <a:noFill/>
            <a:miter lim="800000"/>
            <a:headEnd/>
            <a:tailEnd/>
          </a:ln>
        </p:spPr>
        <p:txBody>
          <a:bodyPr numCol="2"/>
          <a:lstStyle/>
          <a:p>
            <a:pPr defTabSz="0">
              <a:defRPr/>
            </a:pPr>
            <a:r>
              <a:rPr lang="en-US" sz="1400" b="1" dirty="0" err="1"/>
              <a:t>Riddare</a:t>
            </a:r>
            <a:r>
              <a:rPr lang="en-US" sz="1400" b="1" dirty="0"/>
              <a:t> </a:t>
            </a:r>
            <a:r>
              <a:rPr lang="en-US" sz="1400" b="1" dirty="0" err="1"/>
              <a:t>i</a:t>
            </a:r>
            <a:r>
              <a:rPr lang="en-US" sz="1400" b="1" dirty="0"/>
              <a:t> </a:t>
            </a:r>
            <a:r>
              <a:rPr lang="en-US" sz="1400" b="1" dirty="0" err="1"/>
              <a:t>fokus</a:t>
            </a:r>
            <a:r>
              <a:rPr lang="en-US" sz="1400" b="1" dirty="0"/>
              <a:t>, </a:t>
            </a:r>
            <a:r>
              <a:rPr lang="en-US" sz="1400" b="1" dirty="0" err="1"/>
              <a:t>kärlek</a:t>
            </a:r>
            <a:r>
              <a:rPr lang="en-US" sz="1400" b="1" dirty="0"/>
              <a:t> </a:t>
            </a:r>
            <a:r>
              <a:rPr lang="en-US" sz="1400" b="1" dirty="0" err="1"/>
              <a:t>och</a:t>
            </a:r>
            <a:r>
              <a:rPr lang="en-US" sz="1400" b="1" dirty="0"/>
              <a:t> </a:t>
            </a:r>
            <a:r>
              <a:rPr lang="en-US" sz="1400" b="1" dirty="0" err="1"/>
              <a:t>otrohet</a:t>
            </a:r>
            <a:endParaRPr lang="en-US" sz="1400" b="1" dirty="0"/>
          </a:p>
          <a:p>
            <a:pPr defTabSz="0">
              <a:defRPr/>
            </a:pPr>
            <a:r>
              <a:rPr lang="en-US" sz="1400" b="1" dirty="0" err="1"/>
              <a:t>Började</a:t>
            </a:r>
            <a:r>
              <a:rPr lang="en-US" sz="1400" b="1" dirty="0"/>
              <a:t> </a:t>
            </a:r>
            <a:r>
              <a:rPr lang="en-US" sz="1400" b="1" dirty="0" err="1"/>
              <a:t>skriva</a:t>
            </a:r>
            <a:r>
              <a:rPr lang="en-US" sz="1400" b="1" dirty="0"/>
              <a:t> </a:t>
            </a:r>
            <a:r>
              <a:rPr lang="en-US" sz="1400" b="1" dirty="0" err="1"/>
              <a:t>ned</a:t>
            </a:r>
            <a:r>
              <a:rPr lang="en-US" sz="1400" b="1" dirty="0"/>
              <a:t> </a:t>
            </a:r>
            <a:r>
              <a:rPr lang="en-US" sz="1400" b="1" dirty="0" err="1"/>
              <a:t>muntliga</a:t>
            </a:r>
            <a:r>
              <a:rPr lang="en-US" sz="1400" b="1" dirty="0"/>
              <a:t> </a:t>
            </a:r>
            <a:r>
              <a:rPr lang="en-US" sz="1400" b="1" dirty="0" err="1"/>
              <a:t>dikter</a:t>
            </a:r>
            <a:endParaRPr lang="en-US" sz="1400" b="1" dirty="0"/>
          </a:p>
          <a:p>
            <a:pPr defTabSz="0">
              <a:defRPr/>
            </a:pPr>
            <a:r>
              <a:rPr lang="en-US" sz="1400" b="1" dirty="0" err="1"/>
              <a:t>Boktryckarkonsten</a:t>
            </a:r>
            <a:r>
              <a:rPr lang="en-US" sz="1400" b="1" dirty="0"/>
              <a:t> </a:t>
            </a:r>
            <a:r>
              <a:rPr lang="en-US" sz="1400" b="1" dirty="0" err="1"/>
              <a:t>kom</a:t>
            </a:r>
            <a:r>
              <a:rPr lang="en-US" sz="1400" b="1" dirty="0"/>
              <a:t> under 1300- t.</a:t>
            </a:r>
          </a:p>
          <a:p>
            <a:pPr defTabSz="0">
              <a:defRPr/>
            </a:pPr>
            <a:r>
              <a:rPr lang="en-US" sz="1400" b="1" dirty="0" err="1"/>
              <a:t>Medeltiden</a:t>
            </a:r>
            <a:r>
              <a:rPr lang="en-US" sz="1400" b="1" dirty="0"/>
              <a:t>= ”</a:t>
            </a:r>
            <a:r>
              <a:rPr lang="en-US" sz="1400" b="1" dirty="0" err="1"/>
              <a:t>Mörka</a:t>
            </a:r>
            <a:r>
              <a:rPr lang="en-US" sz="1400" b="1" dirty="0"/>
              <a:t> </a:t>
            </a:r>
            <a:r>
              <a:rPr lang="en-US" sz="1400" b="1" dirty="0" err="1"/>
              <a:t>tiden</a:t>
            </a:r>
            <a:r>
              <a:rPr lang="en-US" sz="1400" b="1" dirty="0"/>
              <a:t>”, </a:t>
            </a:r>
            <a:r>
              <a:rPr lang="en-US" sz="1400" b="1" dirty="0" err="1"/>
              <a:t>inga</a:t>
            </a:r>
            <a:r>
              <a:rPr lang="en-US" sz="1400" b="1" dirty="0"/>
              <a:t> </a:t>
            </a:r>
          </a:p>
          <a:p>
            <a:pPr defTabSz="0">
              <a:defRPr/>
            </a:pPr>
            <a:r>
              <a:rPr lang="en-US" sz="1400" b="1" dirty="0" err="1"/>
              <a:t>nya</a:t>
            </a:r>
            <a:r>
              <a:rPr lang="en-US" sz="1400" b="1" dirty="0"/>
              <a:t> </a:t>
            </a:r>
            <a:r>
              <a:rPr lang="en-US" sz="1400" b="1" dirty="0" err="1"/>
              <a:t>verk</a:t>
            </a:r>
            <a:r>
              <a:rPr lang="en-US" sz="1400" b="1" dirty="0"/>
              <a:t> </a:t>
            </a:r>
            <a:r>
              <a:rPr lang="en-US" sz="1400" b="1" dirty="0" err="1"/>
              <a:t>skrevs</a:t>
            </a:r>
            <a:r>
              <a:rPr lang="en-US" sz="1400" b="1" dirty="0"/>
              <a:t> </a:t>
            </a:r>
            <a:r>
              <a:rPr lang="en-US" sz="1400" b="1" dirty="0" err="1"/>
              <a:t>förrän</a:t>
            </a:r>
            <a:r>
              <a:rPr lang="en-US" sz="1400" b="1" dirty="0"/>
              <a:t> </a:t>
            </a:r>
          </a:p>
          <a:p>
            <a:pPr defTabSz="0">
              <a:defRPr/>
            </a:pPr>
            <a:r>
              <a:rPr lang="en-US" sz="1400" b="1" dirty="0" err="1"/>
              <a:t>slutet</a:t>
            </a:r>
            <a:r>
              <a:rPr lang="en-US" sz="1400" b="1" dirty="0"/>
              <a:t> </a:t>
            </a:r>
            <a:r>
              <a:rPr lang="en-US" sz="1400" b="1" dirty="0" err="1"/>
              <a:t>av</a:t>
            </a:r>
            <a:r>
              <a:rPr lang="en-US" sz="1400" b="1" dirty="0"/>
              <a:t> </a:t>
            </a:r>
            <a:r>
              <a:rPr lang="en-US" sz="1400" b="1" dirty="0" err="1"/>
              <a:t>epoken</a:t>
            </a:r>
            <a:endParaRPr lang="en-US" sz="1400" b="1" dirty="0"/>
          </a:p>
        </p:txBody>
      </p:sp>
      <p:sp>
        <p:nvSpPr>
          <p:cNvPr id="2" name="Rektangel 1"/>
          <p:cNvSpPr/>
          <p:nvPr/>
        </p:nvSpPr>
        <p:spPr>
          <a:xfrm>
            <a:off x="6261100" y="1473200"/>
            <a:ext cx="22733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 name="Rektangel 2"/>
          <p:cNvSpPr/>
          <p:nvPr/>
        </p:nvSpPr>
        <p:spPr>
          <a:xfrm>
            <a:off x="5638800" y="1473200"/>
            <a:ext cx="622300" cy="219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p:nvSpPr>
        <p:spPr>
          <a:xfrm>
            <a:off x="1206500" y="1473200"/>
            <a:ext cx="914400" cy="151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cxnSp>
        <p:nvCxnSpPr>
          <p:cNvPr id="15" name="Rak 14"/>
          <p:cNvCxnSpPr/>
          <p:nvPr/>
        </p:nvCxnSpPr>
        <p:spPr>
          <a:xfrm>
            <a:off x="0" y="381000"/>
            <a:ext cx="99822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4111" name="textruta 15"/>
          <p:cNvSpPr txBox="1">
            <a:spLocks noChangeArrowheads="1"/>
          </p:cNvSpPr>
          <p:nvPr/>
        </p:nvSpPr>
        <p:spPr bwMode="auto">
          <a:xfrm>
            <a:off x="0" y="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t>700 </a:t>
            </a:r>
            <a:r>
              <a:rPr lang="sv-SE" altLang="sv-SE">
                <a:solidFill>
                  <a:srgbClr val="FF0000"/>
                </a:solidFill>
              </a:rPr>
              <a:t>              500</a:t>
            </a:r>
            <a:endParaRPr lang="sv-SE" altLang="sv-SE">
              <a:solidFill>
                <a:srgbClr val="00B050"/>
              </a:solidFill>
            </a:endParaRPr>
          </a:p>
          <a:p>
            <a:pPr eaLnBrk="1" hangingPunct="1"/>
            <a:endParaRPr lang="sv-SE" altLang="sv-SE">
              <a:solidFill>
                <a:srgbClr val="FF0000"/>
              </a:solidFill>
            </a:endParaRPr>
          </a:p>
        </p:txBody>
      </p:sp>
      <p:cxnSp>
        <p:nvCxnSpPr>
          <p:cNvPr id="17" name="Rak 16"/>
          <p:cNvCxnSpPr/>
          <p:nvPr/>
        </p:nvCxnSpPr>
        <p:spPr>
          <a:xfrm flipH="1">
            <a:off x="990600" y="381000"/>
            <a:ext cx="4763"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13" name="Rectangle 1"/>
          <p:cNvSpPr>
            <a:spLocks noGrp="1" noChangeArrowheads="1"/>
          </p:cNvSpPr>
          <p:nvPr>
            <p:ph type="ctrTitle" idx="4294967295"/>
          </p:nvPr>
        </p:nvSpPr>
        <p:spPr>
          <a:xfrm>
            <a:off x="762000" y="1828800"/>
            <a:ext cx="7772400" cy="1089025"/>
          </a:xfrm>
        </p:spPr>
        <p:txBody>
          <a:bodyPr/>
          <a:lstStyle/>
          <a:p>
            <a:pPr eaLnBrk="1" hangingPunct="1"/>
            <a:r>
              <a:rPr lang="en-US" altLang="sv-SE" smtClean="0"/>
              <a:t>Medeltiden 500-1400-tal</a:t>
            </a:r>
          </a:p>
        </p:txBody>
      </p:sp>
      <p:sp>
        <p:nvSpPr>
          <p:cNvPr id="4114" name="textruta 21"/>
          <p:cNvSpPr txBox="1">
            <a:spLocks noChangeArrowheads="1"/>
          </p:cNvSpPr>
          <p:nvPr/>
        </p:nvSpPr>
        <p:spPr bwMode="auto">
          <a:xfrm>
            <a:off x="7848600" y="0"/>
            <a:ext cx="773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t>2012</a:t>
            </a:r>
          </a:p>
          <a:p>
            <a:pPr eaLnBrk="1" hangingPunct="1"/>
            <a:endParaRPr lang="sv-SE" altLang="sv-SE"/>
          </a:p>
        </p:txBody>
      </p:sp>
      <p:sp>
        <p:nvSpPr>
          <p:cNvPr id="4115" name="textruta 22"/>
          <p:cNvSpPr txBox="1">
            <a:spLocks noChangeArrowheads="1"/>
          </p:cNvSpPr>
          <p:nvPr/>
        </p:nvSpPr>
        <p:spPr bwMode="auto">
          <a:xfrm>
            <a:off x="2590800" y="0"/>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solidFill>
                  <a:srgbClr val="FF0000"/>
                </a:solidFill>
              </a:rPr>
              <a:t>1400</a:t>
            </a:r>
          </a:p>
        </p:txBody>
      </p:sp>
      <p:sp>
        <p:nvSpPr>
          <p:cNvPr id="4116" name="textruta 25"/>
          <p:cNvSpPr txBox="1">
            <a:spLocks noChangeArrowheads="1"/>
          </p:cNvSpPr>
          <p:nvPr/>
        </p:nvSpPr>
        <p:spPr bwMode="auto">
          <a:xfrm>
            <a:off x="838200" y="457200"/>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t>0</a:t>
            </a:r>
          </a:p>
        </p:txBody>
      </p:sp>
      <p:sp>
        <p:nvSpPr>
          <p:cNvPr id="27" name="Rektangel 26"/>
          <p:cNvSpPr/>
          <p:nvPr/>
        </p:nvSpPr>
        <p:spPr>
          <a:xfrm>
            <a:off x="3276600" y="1447800"/>
            <a:ext cx="1828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25" name="Rektangel 24"/>
          <p:cNvSpPr/>
          <p:nvPr/>
        </p:nvSpPr>
        <p:spPr>
          <a:xfrm>
            <a:off x="7848600" y="2133600"/>
            <a:ext cx="685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6" name="Rektangel 25"/>
          <p:cNvSpPr/>
          <p:nvPr/>
        </p:nvSpPr>
        <p:spPr>
          <a:xfrm>
            <a:off x="1524000" y="2971800"/>
            <a:ext cx="304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9" name="Rektangel 28"/>
          <p:cNvSpPr/>
          <p:nvPr/>
        </p:nvSpPr>
        <p:spPr>
          <a:xfrm>
            <a:off x="7772400" y="2133600"/>
            <a:ext cx="152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0" name="Rektangel 29"/>
          <p:cNvSpPr/>
          <p:nvPr/>
        </p:nvSpPr>
        <p:spPr>
          <a:xfrm>
            <a:off x="7696200" y="5486400"/>
            <a:ext cx="152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cxnSp>
        <p:nvCxnSpPr>
          <p:cNvPr id="32" name="Rak pil 31"/>
          <p:cNvCxnSpPr/>
          <p:nvPr/>
        </p:nvCxnSpPr>
        <p:spPr>
          <a:xfrm flipH="1" flipV="1">
            <a:off x="3276600" y="381000"/>
            <a:ext cx="2590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126" name="Picture 30" descr="C:\Users\Ac21014\AppData\Local\Microsoft\Windows\Temporary Internet Files\Content.IE5\80I3CP73\bok_uppslagen[1].jp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11338" y="416780"/>
            <a:ext cx="735013" cy="383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fade">
                                      <p:cBhvr>
                                        <p:cTn id="7" dur="500"/>
                                        <p:tgtEl>
                                          <p:spTgt spid="6154"/>
                                        </p:tgtEl>
                                      </p:cBhvr>
                                    </p:animEffect>
                                  </p:childTnLst>
                                </p:cTn>
                              </p:par>
                              <p:par>
                                <p:cTn id="8" presetID="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7" descr="http://www.100innovationer.com/images/18.53b24146134d08894bf8000540/1326895742453/Boktryckarkonsten_DNG2011_ERAN_1496_lb.jpg">
            <a:hlinkClick r:id="rId2" action="ppaction://hlinksldjump"/>
          </p:cNvPr>
          <p:cNvPicPr>
            <a:picLocks noChangeAspect="1" noChangeArrowheads="1"/>
          </p:cNvPicPr>
          <p:nvPr/>
        </p:nvPicPr>
        <p:blipFill>
          <a:blip r:embed="rId3">
            <a:lum bright="66000"/>
            <a:extLst>
              <a:ext uri="{28A0092B-C50C-407E-A947-70E740481C1C}">
                <a14:useLocalDpi xmlns:a14="http://schemas.microsoft.com/office/drawing/2010/main" val="0"/>
              </a:ext>
            </a:extLst>
          </a:blip>
          <a:srcRect/>
          <a:stretch>
            <a:fillRect/>
          </a:stretch>
        </p:blipFill>
        <p:spPr bwMode="auto">
          <a:xfrm>
            <a:off x="0" y="-609600"/>
            <a:ext cx="10134600"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ubrik 1"/>
          <p:cNvSpPr>
            <a:spLocks noGrp="1"/>
          </p:cNvSpPr>
          <p:nvPr>
            <p:ph type="title"/>
          </p:nvPr>
        </p:nvSpPr>
        <p:spPr/>
        <p:txBody>
          <a:bodyPr/>
          <a:lstStyle/>
          <a:p>
            <a:r>
              <a:rPr lang="sv-SE" altLang="sv-SE" smtClean="0"/>
              <a:t>Boktryckarkonsten </a:t>
            </a:r>
          </a:p>
        </p:txBody>
      </p:sp>
      <p:sp>
        <p:nvSpPr>
          <p:cNvPr id="5125" name="textruta 4"/>
          <p:cNvSpPr txBox="1">
            <a:spLocks noChangeArrowheads="1"/>
          </p:cNvSpPr>
          <p:nvPr/>
        </p:nvSpPr>
        <p:spPr bwMode="auto">
          <a:xfrm>
            <a:off x="304800" y="1295400"/>
            <a:ext cx="85344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sz="1400" b="1" dirty="0"/>
              <a:t>Boktryckarkonstens uppkomst i Europa på 1400-talet har beskrivits som det senaste årtusendets viktigaste händelse. Men själva uppfinningen gjordes tidigare – i Kina.</a:t>
            </a:r>
          </a:p>
          <a:p>
            <a:pPr eaLnBrk="1" hangingPunct="1"/>
            <a:endParaRPr lang="sv-SE" altLang="sv-SE" sz="1400" b="1" dirty="0"/>
          </a:p>
          <a:p>
            <a:pPr eaLnBrk="1" hangingPunct="1"/>
            <a:r>
              <a:rPr lang="sv-SE" altLang="sv-SE" sz="1400" dirty="0"/>
              <a:t>I början av 1400-talet seglade den kinesiske amiralen </a:t>
            </a:r>
            <a:r>
              <a:rPr lang="sv-SE" altLang="sv-SE" sz="1400" dirty="0" err="1"/>
              <a:t>Zheng</a:t>
            </a:r>
            <a:r>
              <a:rPr lang="sv-SE" altLang="sv-SE" sz="1400" dirty="0"/>
              <a:t> </a:t>
            </a:r>
            <a:r>
              <a:rPr lang="sv-SE" altLang="sv-SE" sz="1400" dirty="0" err="1"/>
              <a:t>He</a:t>
            </a:r>
            <a:r>
              <a:rPr lang="sv-SE" altLang="sv-SE" sz="1400" dirty="0"/>
              <a:t> längs Afrikas östkust. Alla upptäckter som gjordes lät han skriva ned. Dessa nedteckningar blev sedan till böcker, som spreds i Kina. Där fanns redan vid denna tid en livlig bokkultur; böcker trycktes och såldes, ofta i stora upplagor.</a:t>
            </a:r>
          </a:p>
          <a:p>
            <a:pPr eaLnBrk="1" hangingPunct="1"/>
            <a:endParaRPr lang="sv-SE" altLang="sv-SE" sz="1400" dirty="0"/>
          </a:p>
          <a:p>
            <a:pPr eaLnBrk="1" hangingPunct="1"/>
            <a:r>
              <a:rPr lang="sv-SE" altLang="sv-SE" sz="1400" dirty="0"/>
              <a:t>Att bokkulturen var levande visar inte minst det faktum att kejsarens bibliotek rymde 4 000 volymer. Vid samma tidpunkt, i början av 1400-talet, ägde den portugisiske kungen bara sex böcker. I Europa hade man nämligen ännu inte bemästrat boktryckandets konst, vilket innebar att böcker var sällsynta. För att ett manuskript skulle kunna spridas var man tvungen att skriva av det för hand. De få böcker som framställdes blev därför oerhört dyra. Det sägs att var och en av de 122 böcker som i början av 1400-talet fanns på universitetet i Cambridge kostade lika mycket som en vingård.</a:t>
            </a:r>
          </a:p>
          <a:p>
            <a:pPr eaLnBrk="1" hangingPunct="1"/>
            <a:endParaRPr lang="sv-SE" altLang="sv-SE" sz="1400" dirty="0"/>
          </a:p>
          <a:p>
            <a:pPr eaLnBrk="1" hangingPunct="1"/>
            <a:r>
              <a:rPr lang="sv-SE" altLang="sv-SE" sz="1400" b="1" dirty="0"/>
              <a:t>Självklarhet i Kina</a:t>
            </a:r>
          </a:p>
          <a:p>
            <a:pPr eaLnBrk="1" hangingPunct="1"/>
            <a:r>
              <a:rPr lang="sv-SE" altLang="sv-SE" sz="1400" dirty="0"/>
              <a:t>Böcker tryckta på papper, som också var en kinesisk uppfinning, hade då varit en självklarhet i Kina under många hundra år.</a:t>
            </a:r>
          </a:p>
          <a:p>
            <a:pPr eaLnBrk="1" hangingPunct="1"/>
            <a:r>
              <a:rPr lang="sv-SE" altLang="sv-SE" sz="1400" dirty="0"/>
              <a:t/>
            </a:r>
            <a:br>
              <a:rPr lang="sv-SE" altLang="sv-SE" sz="1400" dirty="0"/>
            </a:br>
            <a:r>
              <a:rPr lang="sv-SE" altLang="sv-SE" sz="1400" dirty="0"/>
              <a:t>Vem som uppfann den kinesiska konsten att trycka böcker går inte att säga. Klart är dock att redan på 500-talet e Kr spreds stora mängder tryckta texter, och på 900-talet fanns en stor marknad för billiga tryckta böcker i Kina. Den äldsta kända tryckta boken är också mycket riktigt kinesisk.</a:t>
            </a:r>
          </a:p>
          <a:p>
            <a:pPr eaLnBrk="1" hangingPunct="1"/>
            <a:endParaRPr lang="sv-SE" altLang="sv-SE" sz="1400" dirty="0"/>
          </a:p>
          <a:p>
            <a:pPr eaLnBrk="1" hangingPunct="1"/>
            <a:endParaRPr lang="sv-SE" altLang="sv-SE" dirty="0"/>
          </a:p>
        </p:txBody>
      </p:sp>
      <p:sp>
        <p:nvSpPr>
          <p:cNvPr id="5126" name="Rektangel 32"/>
          <p:cNvSpPr>
            <a:spLocks noChangeArrowheads="1"/>
          </p:cNvSpPr>
          <p:nvPr/>
        </p:nvSpPr>
        <p:spPr bwMode="auto">
          <a:xfrm>
            <a:off x="304800" y="6488113"/>
            <a:ext cx="1558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sz="1000">
                <a:hlinkClick r:id="rId2" action="ppaction://hlinksldjump"/>
              </a:rPr>
              <a:t>Medeltiden 500-1400-tal</a:t>
            </a:r>
            <a:endParaRPr lang="sv-SE" altLang="sv-SE" sz="1000"/>
          </a:p>
        </p:txBody>
      </p:sp>
      <p:sp>
        <p:nvSpPr>
          <p:cNvPr id="2" name="Platshållare för innehåll 1"/>
          <p:cNvSpPr>
            <a:spLocks noGrp="1"/>
          </p:cNvSpPr>
          <p:nvPr>
            <p:ph idx="1"/>
          </p:nvPr>
        </p:nvSpPr>
        <p:spPr/>
        <p:txBody>
          <a:bodyPr/>
          <a:lstStyle/>
          <a:p>
            <a:endParaRPr lang="sv-SE"/>
          </a:p>
        </p:txBody>
      </p:sp>
      <p:pic>
        <p:nvPicPr>
          <p:cNvPr id="5127" name="Picture 7" descr="C:\Users\Ac21014\AppData\Local\Microsoft\Windows\Temporary Internet Files\Content.IE5\80I3CP73\bok_uppslagen[1].jpg">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77" y="6118554"/>
            <a:ext cx="1181100" cy="6156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r>
              <a:rPr lang="sv-SE" altLang="sv-SE" smtClean="0"/>
              <a:t>(Den gudomliga) komedin</a:t>
            </a:r>
          </a:p>
        </p:txBody>
      </p:sp>
      <p:sp>
        <p:nvSpPr>
          <p:cNvPr id="6147" name="Platshållare för innehåll 2"/>
          <p:cNvSpPr>
            <a:spLocks noGrp="1"/>
          </p:cNvSpPr>
          <p:nvPr>
            <p:ph idx="1"/>
          </p:nvPr>
        </p:nvSpPr>
        <p:spPr>
          <a:xfrm>
            <a:off x="457200" y="1600200"/>
            <a:ext cx="4343400" cy="1371600"/>
          </a:xfrm>
        </p:spPr>
        <p:txBody>
          <a:bodyPr/>
          <a:lstStyle/>
          <a:p>
            <a:pPr>
              <a:buFontTx/>
              <a:buNone/>
            </a:pPr>
            <a:r>
              <a:rPr lang="sv-SE" altLang="sv-SE" sz="2400" smtClean="0"/>
              <a:t>    Helvetet är strukturerat i nio cirklar eller kretsar, djupare ner allt eftersom antalet syndare blir mindre men synden är allt grövre och straffet följaktligen värre. </a:t>
            </a:r>
          </a:p>
        </p:txBody>
      </p:sp>
      <p:pic>
        <p:nvPicPr>
          <p:cNvPr id="6148" name="Picture 4" descr="http://img.waggish.org/wp-content/uploads/2011/02/inferno_purgatory_paradise_map.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4038600"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ktangel 5"/>
          <p:cNvSpPr>
            <a:spLocks noChangeArrowheads="1"/>
          </p:cNvSpPr>
          <p:nvPr/>
        </p:nvSpPr>
        <p:spPr bwMode="auto">
          <a:xfrm>
            <a:off x="228600" y="6324600"/>
            <a:ext cx="1558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sz="1000">
                <a:hlinkClick r:id="rId2" action="ppaction://hlinksldjump"/>
              </a:rPr>
              <a:t>Medeltiden 500-1400-tal</a:t>
            </a:r>
            <a:endParaRPr lang="sv-SE" altLang="sv-SE" sz="100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ubrik 1"/>
          <p:cNvSpPr>
            <a:spLocks noGrp="1"/>
          </p:cNvSpPr>
          <p:nvPr>
            <p:ph type="title"/>
          </p:nvPr>
        </p:nvSpPr>
        <p:spPr/>
        <p:txBody>
          <a:bodyPr/>
          <a:lstStyle/>
          <a:p>
            <a:r>
              <a:rPr lang="sv-SE" altLang="sv-SE" smtClean="0"/>
              <a:t>Sång om en otrogen älskare</a:t>
            </a:r>
          </a:p>
        </p:txBody>
      </p:sp>
      <p:sp>
        <p:nvSpPr>
          <p:cNvPr id="7171" name="Platshållare för innehåll 2"/>
          <p:cNvSpPr>
            <a:spLocks noGrp="1"/>
          </p:cNvSpPr>
          <p:nvPr>
            <p:ph idx="1"/>
          </p:nvPr>
        </p:nvSpPr>
        <p:spPr/>
        <p:txBody>
          <a:bodyPr/>
          <a:lstStyle/>
          <a:p>
            <a:pPr>
              <a:buFontTx/>
              <a:buNone/>
            </a:pPr>
            <a:r>
              <a:rPr lang="sv-SE" altLang="sv-SE" sz="1800" b="1" smtClean="0"/>
              <a:t>Beatrice de dia</a:t>
            </a:r>
          </a:p>
          <a:p>
            <a:pPr>
              <a:buFontTx/>
              <a:buNone/>
            </a:pPr>
            <a:r>
              <a:rPr lang="sv-SE" altLang="sv-SE" sz="1800" smtClean="0"/>
              <a:t>Jag måste sjunga om det jag inte ville,</a:t>
            </a:r>
            <a:endParaRPr lang="sv-SE" altLang="sv-SE" sz="1800" b="1" smtClean="0"/>
          </a:p>
          <a:p>
            <a:pPr>
              <a:buFontTx/>
              <a:buNone/>
            </a:pPr>
            <a:r>
              <a:rPr lang="sv-SE" altLang="sv-SE" sz="1800" smtClean="0"/>
              <a:t>så förbittrad är jag på den jag har kär.</a:t>
            </a:r>
            <a:endParaRPr lang="sv-SE" altLang="sv-SE" sz="1800" b="1" smtClean="0"/>
          </a:p>
          <a:p>
            <a:pPr>
              <a:buFontTx/>
              <a:buNone/>
            </a:pPr>
            <a:r>
              <a:rPr lang="sv-SE" altLang="sv-SE" sz="1800" smtClean="0"/>
              <a:t>Jag älskar honom över allt annat,</a:t>
            </a:r>
          </a:p>
          <a:p>
            <a:pPr>
              <a:buFontTx/>
              <a:buNone/>
            </a:pPr>
            <a:r>
              <a:rPr lang="sv-SE" altLang="sv-SE" sz="1800" smtClean="0"/>
              <a:t>men höviska (artiga) lagar förmår nu ingenting,</a:t>
            </a:r>
          </a:p>
          <a:p>
            <a:pPr>
              <a:buFontTx/>
              <a:buNone/>
            </a:pPr>
            <a:r>
              <a:rPr lang="sv-SE" altLang="sv-SE" sz="1800" smtClean="0"/>
              <a:t>ej heller min skönhet och mitt kloka sinne.</a:t>
            </a:r>
          </a:p>
          <a:p>
            <a:pPr>
              <a:buFontTx/>
              <a:buNone/>
            </a:pPr>
            <a:r>
              <a:rPr lang="sv-SE" altLang="sv-SE" sz="1800" smtClean="0"/>
              <a:t>För jag är sviken och bedragen</a:t>
            </a:r>
          </a:p>
          <a:p>
            <a:pPr>
              <a:buFontTx/>
              <a:buNone/>
            </a:pPr>
            <a:r>
              <a:rPr lang="sv-SE" altLang="sv-SE" sz="1800" smtClean="0"/>
              <a:t>som jag skulle blivit, om jag vore ful.</a:t>
            </a:r>
          </a:p>
          <a:p>
            <a:pPr>
              <a:buFontTx/>
              <a:buNone/>
            </a:pPr>
            <a:endParaRPr lang="sv-SE" altLang="sv-SE" sz="1800" smtClean="0"/>
          </a:p>
          <a:p>
            <a:pPr>
              <a:buFontTx/>
              <a:buNone/>
            </a:pPr>
            <a:r>
              <a:rPr lang="sv-SE" altLang="sv-SE" sz="1800" smtClean="0"/>
              <a:t>[…]</a:t>
            </a:r>
            <a:endParaRPr lang="sv-SE" altLang="sv-SE" sz="1800" smtClean="0">
              <a:hlinkClick r:id="rId2" action="ppaction://hlinksldjump"/>
            </a:endParaRPr>
          </a:p>
          <a:p>
            <a:pPr>
              <a:buFontTx/>
              <a:buNone/>
            </a:pPr>
            <a:endParaRPr lang="sv-SE" altLang="sv-SE" sz="1800" smtClean="0">
              <a:hlinkClick r:id="rId2" action="ppaction://hlinksldjump"/>
            </a:endParaRPr>
          </a:p>
        </p:txBody>
      </p:sp>
      <p:sp>
        <p:nvSpPr>
          <p:cNvPr id="7172" name="textruta 3"/>
          <p:cNvSpPr txBox="1">
            <a:spLocks noChangeArrowheads="1"/>
          </p:cNvSpPr>
          <p:nvPr/>
        </p:nvSpPr>
        <p:spPr bwMode="auto">
          <a:xfrm>
            <a:off x="0" y="6400800"/>
            <a:ext cx="2209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sz="1000">
                <a:hlinkClick r:id="rId2" action="ppaction://hlinksldjump"/>
              </a:rPr>
              <a:t>Medeltiden 500-1400-tal</a:t>
            </a:r>
            <a:endParaRPr lang="sv-SE" altLang="sv-SE" sz="10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Users\ac21014\AppData\Local\Microsoft\Windows\Temporary Internet Files\Content.IE5\P8MFA1IE\MP900309628[1].jpg"/>
          <p:cNvPicPr>
            <a:picLocks noChangeAspect="1" noChangeArrowheads="1"/>
          </p:cNvPicPr>
          <p:nvPr/>
        </p:nvPicPr>
        <p:blipFill>
          <a:blip r:embed="rId2">
            <a:lum bright="48000" contrast="-30000"/>
          </a:blip>
          <a:srcRect/>
          <a:stretch>
            <a:fillRect/>
          </a:stretch>
        </p:blipFill>
        <p:spPr bwMode="auto">
          <a:xfrm>
            <a:off x="-152400" y="-990600"/>
            <a:ext cx="10758488" cy="8001000"/>
          </a:xfrm>
          <a:prstGeom prst="rect">
            <a:avLst/>
          </a:prstGeom>
          <a:gradFill>
            <a:gsLst>
              <a:gs pos="0">
                <a:schemeClr val="accent1">
                  <a:shade val="30000"/>
                  <a:satMod val="115000"/>
                  <a:alpha val="35000"/>
                </a:schemeClr>
              </a:gs>
              <a:gs pos="50000">
                <a:schemeClr val="accent1">
                  <a:shade val="67500"/>
                  <a:satMod val="115000"/>
                </a:schemeClr>
              </a:gs>
              <a:gs pos="100000">
                <a:schemeClr val="accent1">
                  <a:shade val="100000"/>
                  <a:satMod val="115000"/>
                </a:schemeClr>
              </a:gs>
            </a:gsLst>
            <a:lin ang="5400000" scaled="0"/>
          </a:gradFill>
        </p:spPr>
      </p:pic>
      <p:sp>
        <p:nvSpPr>
          <p:cNvPr id="8195" name="Rectangle 1"/>
          <p:cNvSpPr>
            <a:spLocks noGrp="1" noChangeArrowheads="1"/>
          </p:cNvSpPr>
          <p:nvPr>
            <p:ph type="title"/>
          </p:nvPr>
        </p:nvSpPr>
        <p:spPr>
          <a:xfrm>
            <a:off x="457200" y="609600"/>
            <a:ext cx="8305800" cy="808038"/>
          </a:xfrm>
        </p:spPr>
        <p:txBody>
          <a:bodyPr/>
          <a:lstStyle/>
          <a:p>
            <a:pPr eaLnBrk="1" hangingPunct="1"/>
            <a:r>
              <a:rPr lang="en-US" altLang="sv-SE" smtClean="0"/>
              <a:t>Renässansen 1400-1600-tal</a:t>
            </a:r>
          </a:p>
        </p:txBody>
      </p:sp>
      <p:pic>
        <p:nvPicPr>
          <p:cNvPr id="81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663" y="1517650"/>
            <a:ext cx="3468687"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1306513"/>
            <a:ext cx="21399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12"/>
          <p:cNvSpPr txBox="1">
            <a:spLocks noChangeArrowheads="1"/>
          </p:cNvSpPr>
          <p:nvPr/>
        </p:nvSpPr>
        <p:spPr bwMode="auto">
          <a:xfrm>
            <a:off x="377825" y="4011613"/>
            <a:ext cx="36576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t>Shakespeare </a:t>
            </a:r>
          </a:p>
          <a:p>
            <a:pPr eaLnBrk="1" hangingPunct="1"/>
            <a:endParaRPr lang="en-US" altLang="sv-SE" sz="2400"/>
          </a:p>
        </p:txBody>
      </p:sp>
      <p:pic>
        <p:nvPicPr>
          <p:cNvPr id="819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29540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14"/>
          <p:cNvSpPr txBox="1">
            <a:spLocks noChangeArrowheads="1"/>
          </p:cNvSpPr>
          <p:nvPr/>
        </p:nvSpPr>
        <p:spPr bwMode="auto">
          <a:xfrm>
            <a:off x="5540375" y="3946525"/>
            <a:ext cx="36576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t>Cervantes</a:t>
            </a:r>
          </a:p>
        </p:txBody>
      </p:sp>
      <p:sp>
        <p:nvSpPr>
          <p:cNvPr id="8202" name="Text Box 16"/>
          <p:cNvSpPr txBox="1">
            <a:spLocks noChangeArrowheads="1"/>
          </p:cNvSpPr>
          <p:nvPr/>
        </p:nvSpPr>
        <p:spPr bwMode="auto">
          <a:xfrm>
            <a:off x="3207360" y="243956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dirty="0" err="1"/>
              <a:t>Stiernhielm</a:t>
            </a:r>
            <a:r>
              <a:rPr lang="en-US" altLang="sv-SE" sz="2400" dirty="0"/>
              <a:t> (</a:t>
            </a:r>
            <a:r>
              <a:rPr lang="en-US" altLang="sv-SE" sz="2400" dirty="0" err="1"/>
              <a:t>sv</a:t>
            </a:r>
            <a:r>
              <a:rPr lang="en-US" altLang="sv-SE" sz="2400" dirty="0"/>
              <a:t>)</a:t>
            </a:r>
          </a:p>
        </p:txBody>
      </p:sp>
      <p:sp>
        <p:nvSpPr>
          <p:cNvPr id="8203" name="Rectangle 17"/>
          <p:cNvSpPr>
            <a:spLocks noChangeArrowheads="1"/>
          </p:cNvSpPr>
          <p:nvPr/>
        </p:nvSpPr>
        <p:spPr bwMode="auto">
          <a:xfrm>
            <a:off x="5432425" y="4464050"/>
            <a:ext cx="2216150" cy="2257425"/>
          </a:xfrm>
          <a:prstGeom prst="rect">
            <a:avLst/>
          </a:prstGeom>
          <a:solidFill>
            <a:srgbClr val="FFFFFF"/>
          </a:solidFill>
          <a:ln w="9525">
            <a:solidFill>
              <a:schemeClr val="bg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sv-SE" altLang="sv-SE" sz="2400"/>
          </a:p>
        </p:txBody>
      </p:sp>
      <p:sp>
        <p:nvSpPr>
          <p:cNvPr id="8204" name="Rectangle 19"/>
          <p:cNvSpPr>
            <a:spLocks noChangeArrowheads="1"/>
          </p:cNvSpPr>
          <p:nvPr/>
        </p:nvSpPr>
        <p:spPr bwMode="auto">
          <a:xfrm>
            <a:off x="923925" y="4475163"/>
            <a:ext cx="2225675" cy="2268537"/>
          </a:xfrm>
          <a:prstGeom prst="rect">
            <a:avLst/>
          </a:prstGeom>
          <a:solidFill>
            <a:srgbClr val="FFFFFF"/>
          </a:solidFill>
          <a:ln w="9525">
            <a:solidFill>
              <a:schemeClr val="bg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sv-SE" altLang="sv-SE" sz="2400"/>
          </a:p>
        </p:txBody>
      </p:sp>
      <p:sp>
        <p:nvSpPr>
          <p:cNvPr id="8205" name="Text Box 20"/>
          <p:cNvSpPr txBox="1">
            <a:spLocks noChangeArrowheads="1"/>
          </p:cNvSpPr>
          <p:nvPr/>
        </p:nvSpPr>
        <p:spPr bwMode="auto">
          <a:xfrm>
            <a:off x="5562600" y="42672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a:t>Don Quijote</a:t>
            </a:r>
          </a:p>
        </p:txBody>
      </p:sp>
      <p:sp>
        <p:nvSpPr>
          <p:cNvPr id="8206" name="Text Box 21"/>
          <p:cNvSpPr txBox="1">
            <a:spLocks noChangeArrowheads="1"/>
          </p:cNvSpPr>
          <p:nvPr/>
        </p:nvSpPr>
        <p:spPr bwMode="auto">
          <a:xfrm>
            <a:off x="376238" y="4337050"/>
            <a:ext cx="28241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dirty="0"/>
              <a:t>Othello</a:t>
            </a:r>
          </a:p>
          <a:p>
            <a:pPr eaLnBrk="1" hangingPunct="1"/>
            <a:r>
              <a:rPr lang="en-US" altLang="sv-SE" dirty="0"/>
              <a:t>Macbeth</a:t>
            </a:r>
          </a:p>
          <a:p>
            <a:pPr eaLnBrk="1" hangingPunct="1"/>
            <a:r>
              <a:rPr lang="en-US" altLang="sv-SE" dirty="0"/>
              <a:t>En </a:t>
            </a:r>
            <a:r>
              <a:rPr lang="en-US" altLang="sv-SE" dirty="0" err="1"/>
              <a:t>midsommarnattsdröm</a:t>
            </a:r>
            <a:endParaRPr lang="en-US" altLang="sv-SE" dirty="0"/>
          </a:p>
          <a:p>
            <a:pPr eaLnBrk="1" hangingPunct="1"/>
            <a:r>
              <a:rPr lang="en-US" altLang="sv-SE" dirty="0"/>
              <a:t>Romeo &amp; Julia</a:t>
            </a:r>
          </a:p>
          <a:p>
            <a:pPr eaLnBrk="1" hangingPunct="1"/>
            <a:endParaRPr lang="en-US" altLang="sv-SE" sz="2400" dirty="0"/>
          </a:p>
          <a:p>
            <a:pPr eaLnBrk="1" hangingPunct="1"/>
            <a:endParaRPr lang="en-US" altLang="sv-SE" sz="2400" dirty="0"/>
          </a:p>
        </p:txBody>
      </p:sp>
      <p:sp>
        <p:nvSpPr>
          <p:cNvPr id="8207" name="Text Box 22"/>
          <p:cNvSpPr txBox="1">
            <a:spLocks noChangeArrowheads="1"/>
          </p:cNvSpPr>
          <p:nvPr/>
        </p:nvSpPr>
        <p:spPr bwMode="auto">
          <a:xfrm>
            <a:off x="3236668" y="2791192"/>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dirty="0"/>
              <a:t>Hercules </a:t>
            </a:r>
            <a:r>
              <a:rPr lang="en-US" altLang="sv-SE" sz="900" dirty="0"/>
              <a:t>i hexameter-</a:t>
            </a:r>
            <a:r>
              <a:rPr lang="sv-SE" altLang="sv-SE" sz="800" dirty="0" smtClean="0"/>
              <a:t>Xenofons</a:t>
            </a:r>
            <a:br>
              <a:rPr lang="sv-SE" altLang="sv-SE" sz="800" dirty="0" smtClean="0"/>
            </a:br>
            <a:r>
              <a:rPr lang="sv-SE" sz="800" dirty="0" smtClean="0">
                <a:effectLst/>
              </a:rPr>
              <a:t>namn och fabel lånade från de gamla </a:t>
            </a:r>
          </a:p>
          <a:p>
            <a:pPr eaLnBrk="1" hangingPunct="1"/>
            <a:r>
              <a:rPr lang="sv-SE" sz="800" dirty="0" smtClean="0">
                <a:effectLst/>
              </a:rPr>
              <a:t>Grekernas </a:t>
            </a:r>
            <a:r>
              <a:rPr lang="sv-SE" altLang="sv-SE" sz="800" dirty="0" smtClean="0"/>
              <a:t>Herakles</a:t>
            </a:r>
            <a:r>
              <a:rPr lang="en-US" altLang="sv-SE" sz="800" dirty="0" smtClean="0"/>
              <a:t> </a:t>
            </a:r>
            <a:endParaRPr lang="en-US" altLang="sv-SE" sz="800" dirty="0"/>
          </a:p>
        </p:txBody>
      </p:sp>
      <p:sp>
        <p:nvSpPr>
          <p:cNvPr id="7191" name="Text Box 23"/>
          <p:cNvSpPr txBox="1">
            <a:spLocks noChangeArrowheads="1"/>
          </p:cNvSpPr>
          <p:nvPr/>
        </p:nvSpPr>
        <p:spPr bwMode="auto">
          <a:xfrm>
            <a:off x="5486400" y="5105400"/>
            <a:ext cx="472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0" eaLnBrk="0" hangingPunct="0">
              <a:defRPr>
                <a:solidFill>
                  <a:schemeClr val="tx1"/>
                </a:solidFill>
                <a:latin typeface="Arial" charset="0"/>
              </a:defRPr>
            </a:lvl1pPr>
            <a:lvl2pPr marL="742950" indent="-285750" defTabSz="0" eaLnBrk="0" hangingPunct="0">
              <a:defRPr>
                <a:solidFill>
                  <a:schemeClr val="tx1"/>
                </a:solidFill>
                <a:latin typeface="Arial" charset="0"/>
              </a:defRPr>
            </a:lvl2pPr>
            <a:lvl3pPr marL="1143000" indent="-228600" defTabSz="0" eaLnBrk="0" hangingPunct="0">
              <a:defRPr>
                <a:solidFill>
                  <a:schemeClr val="tx1"/>
                </a:solidFill>
                <a:latin typeface="Arial" charset="0"/>
              </a:defRPr>
            </a:lvl3pPr>
            <a:lvl4pPr marL="1600200" indent="-228600" defTabSz="0" eaLnBrk="0" hangingPunct="0">
              <a:defRPr>
                <a:solidFill>
                  <a:schemeClr val="tx1"/>
                </a:solidFill>
                <a:latin typeface="Arial" charset="0"/>
              </a:defRPr>
            </a:lvl4pPr>
            <a:lvl5pPr marL="2057400" indent="-228600" defTabSz="0" eaLnBrk="0" hangingPunct="0">
              <a:defRPr>
                <a:solidFill>
                  <a:schemeClr val="tx1"/>
                </a:solidFill>
                <a:latin typeface="Arial" charset="0"/>
              </a:defRPr>
            </a:lvl5pPr>
            <a:lvl6pPr marL="2514600" indent="-228600" defTabSz="0" eaLnBrk="0" fontAlgn="base" hangingPunct="0">
              <a:spcBef>
                <a:spcPct val="0"/>
              </a:spcBef>
              <a:spcAft>
                <a:spcPct val="0"/>
              </a:spcAft>
              <a:defRPr>
                <a:solidFill>
                  <a:schemeClr val="tx1"/>
                </a:solidFill>
                <a:latin typeface="Arial" charset="0"/>
              </a:defRPr>
            </a:lvl6pPr>
            <a:lvl7pPr marL="2971800" indent="-228600" defTabSz="0" eaLnBrk="0" fontAlgn="base" hangingPunct="0">
              <a:spcBef>
                <a:spcPct val="0"/>
              </a:spcBef>
              <a:spcAft>
                <a:spcPct val="0"/>
              </a:spcAft>
              <a:defRPr>
                <a:solidFill>
                  <a:schemeClr val="tx1"/>
                </a:solidFill>
                <a:latin typeface="Arial" charset="0"/>
              </a:defRPr>
            </a:lvl7pPr>
            <a:lvl8pPr marL="3429000" indent="-228600" defTabSz="0" eaLnBrk="0" fontAlgn="base" hangingPunct="0">
              <a:spcBef>
                <a:spcPct val="0"/>
              </a:spcBef>
              <a:spcAft>
                <a:spcPct val="0"/>
              </a:spcAft>
              <a:defRPr>
                <a:solidFill>
                  <a:schemeClr val="tx1"/>
                </a:solidFill>
                <a:latin typeface="Arial" charset="0"/>
              </a:defRPr>
            </a:lvl8pPr>
            <a:lvl9pPr marL="3886200" indent="-228600" defTabSz="0" eaLnBrk="0" fontAlgn="base" hangingPunct="0">
              <a:spcBef>
                <a:spcPct val="0"/>
              </a:spcBef>
              <a:spcAft>
                <a:spcPct val="0"/>
              </a:spcAft>
              <a:defRPr>
                <a:solidFill>
                  <a:schemeClr val="tx1"/>
                </a:solidFill>
                <a:latin typeface="Arial" charset="0"/>
              </a:defRPr>
            </a:lvl9pPr>
          </a:lstStyle>
          <a:p>
            <a:pPr eaLnBrk="1" hangingPunct="1"/>
            <a:r>
              <a:rPr lang="en-US" altLang="sv-SE" sz="1600" b="1" dirty="0"/>
              <a:t>*</a:t>
            </a:r>
            <a:r>
              <a:rPr lang="en-US" altLang="sv-SE" sz="1600" b="1" dirty="0" err="1"/>
              <a:t>Klassisk</a:t>
            </a:r>
            <a:r>
              <a:rPr lang="en-US" altLang="sv-SE" sz="1600" b="1" dirty="0"/>
              <a:t> </a:t>
            </a:r>
            <a:r>
              <a:rPr lang="en-US" altLang="sv-SE" sz="1600" b="1" dirty="0" err="1"/>
              <a:t>diktning</a:t>
            </a:r>
            <a:r>
              <a:rPr lang="en-US" altLang="sv-SE" sz="1600" b="1" dirty="0"/>
              <a:t> </a:t>
            </a:r>
            <a:r>
              <a:rPr lang="en-US" altLang="sv-SE" sz="1600" b="1" dirty="0" err="1"/>
              <a:t>på</a:t>
            </a:r>
            <a:r>
              <a:rPr lang="en-US" altLang="sv-SE" sz="1600" b="1" dirty="0"/>
              <a:t> </a:t>
            </a:r>
            <a:r>
              <a:rPr lang="en-US" altLang="sv-SE" sz="1600" b="1" dirty="0" err="1"/>
              <a:t>inhemskt</a:t>
            </a:r>
            <a:r>
              <a:rPr lang="en-US" altLang="sv-SE" sz="1600" b="1" dirty="0"/>
              <a:t> </a:t>
            </a:r>
            <a:r>
              <a:rPr lang="en-US" altLang="sv-SE" sz="1600" b="1" dirty="0" err="1"/>
              <a:t>språk</a:t>
            </a:r>
            <a:r>
              <a:rPr lang="en-US" altLang="sv-SE" sz="1600" b="1" dirty="0"/>
              <a:t> </a:t>
            </a:r>
          </a:p>
          <a:p>
            <a:pPr eaLnBrk="1" hangingPunct="1"/>
            <a:r>
              <a:rPr lang="en-US" altLang="sv-SE" sz="1600" b="1" dirty="0"/>
              <a:t>(</a:t>
            </a:r>
            <a:r>
              <a:rPr lang="en-US" altLang="sv-SE" sz="1600" b="1" dirty="0" err="1" smtClean="0"/>
              <a:t>ist</a:t>
            </a:r>
            <a:r>
              <a:rPr lang="en-US" altLang="sv-SE" sz="1600" b="1" dirty="0" smtClean="0"/>
              <a:t>. </a:t>
            </a:r>
            <a:r>
              <a:rPr lang="en-US" altLang="sv-SE" sz="1600" b="1" dirty="0" err="1" smtClean="0"/>
              <a:t>för</a:t>
            </a:r>
            <a:r>
              <a:rPr lang="en-US" altLang="sv-SE" sz="1600" b="1" dirty="0" smtClean="0"/>
              <a:t> </a:t>
            </a:r>
            <a:r>
              <a:rPr lang="en-US" altLang="sv-SE" sz="1600" b="1" dirty="0" err="1" smtClean="0"/>
              <a:t>latin</a:t>
            </a:r>
            <a:r>
              <a:rPr lang="en-US" altLang="sv-SE" sz="1600" b="1" dirty="0" smtClean="0"/>
              <a:t>)</a:t>
            </a:r>
            <a:endParaRPr lang="en-US" altLang="sv-SE" sz="1600" b="1" dirty="0"/>
          </a:p>
          <a:p>
            <a:pPr eaLnBrk="1" hangingPunct="1"/>
            <a:r>
              <a:rPr lang="en-US" altLang="sv-SE" sz="1600" b="1" dirty="0"/>
              <a:t>*</a:t>
            </a:r>
            <a:r>
              <a:rPr lang="en-US" altLang="sv-SE" sz="1600" b="1" dirty="0" err="1"/>
              <a:t>Universitetsstäder</a:t>
            </a:r>
            <a:endParaRPr lang="en-US" altLang="sv-SE" sz="1600" b="1" dirty="0"/>
          </a:p>
          <a:p>
            <a:pPr eaLnBrk="1" hangingPunct="1"/>
            <a:r>
              <a:rPr lang="en-US" altLang="sv-SE" sz="1600" b="1" dirty="0"/>
              <a:t>*</a:t>
            </a:r>
            <a:r>
              <a:rPr lang="en-US" altLang="sv-SE" sz="1600" b="1" dirty="0" err="1"/>
              <a:t>Vanliga</a:t>
            </a:r>
            <a:r>
              <a:rPr lang="en-US" altLang="sv-SE" sz="1600" b="1" dirty="0"/>
              <a:t> ”</a:t>
            </a:r>
            <a:r>
              <a:rPr lang="en-US" altLang="sv-SE" sz="1600" b="1" dirty="0" err="1"/>
              <a:t>obildade</a:t>
            </a:r>
            <a:r>
              <a:rPr lang="en-US" altLang="sv-SE" sz="1600" b="1" dirty="0"/>
              <a:t>” </a:t>
            </a:r>
            <a:r>
              <a:rPr lang="en-US" altLang="sv-SE" sz="1600" b="1" dirty="0" err="1"/>
              <a:t>började</a:t>
            </a:r>
            <a:r>
              <a:rPr lang="en-US" altLang="sv-SE" sz="1600" b="1" dirty="0"/>
              <a:t> </a:t>
            </a:r>
            <a:r>
              <a:rPr lang="en-US" altLang="sv-SE" sz="1600" b="1" dirty="0" err="1"/>
              <a:t>författa</a:t>
            </a:r>
            <a:endParaRPr lang="en-US" altLang="sv-SE" sz="1600" b="1" dirty="0"/>
          </a:p>
          <a:p>
            <a:pPr eaLnBrk="1" hangingPunct="1"/>
            <a:r>
              <a:rPr lang="en-US" altLang="sv-SE" sz="1600" b="1" dirty="0"/>
              <a:t>*Man </a:t>
            </a:r>
            <a:r>
              <a:rPr lang="en-US" altLang="sv-SE" sz="1600" b="1" dirty="0" err="1"/>
              <a:t>inspirerades</a:t>
            </a:r>
            <a:r>
              <a:rPr lang="en-US" altLang="sv-SE" sz="1600" b="1" dirty="0"/>
              <a:t> </a:t>
            </a:r>
            <a:r>
              <a:rPr lang="en-US" altLang="sv-SE" sz="1600" b="1" dirty="0" err="1"/>
              <a:t>från</a:t>
            </a:r>
            <a:r>
              <a:rPr lang="en-US" altLang="sv-SE" sz="1600" b="1" dirty="0"/>
              <a:t> </a:t>
            </a:r>
            <a:r>
              <a:rPr lang="en-US" altLang="sv-SE" sz="1600" b="1" dirty="0" err="1"/>
              <a:t>antiken</a:t>
            </a:r>
            <a:endParaRPr lang="en-US" altLang="sv-SE" sz="1600" b="1" dirty="0"/>
          </a:p>
        </p:txBody>
      </p:sp>
      <p:sp>
        <p:nvSpPr>
          <p:cNvPr id="17" name="Rektangel 16"/>
          <p:cNvSpPr/>
          <p:nvPr/>
        </p:nvSpPr>
        <p:spPr>
          <a:xfrm>
            <a:off x="2895600" y="1524000"/>
            <a:ext cx="3810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8" name="Rektangel 17"/>
          <p:cNvSpPr/>
          <p:nvPr/>
        </p:nvSpPr>
        <p:spPr>
          <a:xfrm>
            <a:off x="5410200" y="1524000"/>
            <a:ext cx="1524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9" name="Rektangel 18"/>
          <p:cNvSpPr/>
          <p:nvPr/>
        </p:nvSpPr>
        <p:spPr>
          <a:xfrm>
            <a:off x="3276600" y="1524000"/>
            <a:ext cx="2133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0" name="Rektangel 19"/>
          <p:cNvSpPr/>
          <p:nvPr/>
        </p:nvSpPr>
        <p:spPr>
          <a:xfrm>
            <a:off x="3048000" y="3962400"/>
            <a:ext cx="76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1" name="Rektangel 20"/>
          <p:cNvSpPr/>
          <p:nvPr/>
        </p:nvSpPr>
        <p:spPr>
          <a:xfrm>
            <a:off x="5410200" y="3962400"/>
            <a:ext cx="152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cxnSp>
        <p:nvCxnSpPr>
          <p:cNvPr id="22" name="Rak 21"/>
          <p:cNvCxnSpPr/>
          <p:nvPr/>
        </p:nvCxnSpPr>
        <p:spPr>
          <a:xfrm>
            <a:off x="0" y="457200"/>
            <a:ext cx="105918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8215" name="textruta 25"/>
          <p:cNvSpPr txBox="1">
            <a:spLocks noChangeArrowheads="1"/>
          </p:cNvSpPr>
          <p:nvPr/>
        </p:nvSpPr>
        <p:spPr bwMode="auto">
          <a:xfrm>
            <a:off x="914400" y="533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t>0</a:t>
            </a:r>
          </a:p>
        </p:txBody>
      </p:sp>
      <p:sp>
        <p:nvSpPr>
          <p:cNvPr id="8216" name="textruta 27"/>
          <p:cNvSpPr txBox="1">
            <a:spLocks noChangeArrowheads="1"/>
          </p:cNvSpPr>
          <p:nvPr/>
        </p:nvSpPr>
        <p:spPr bwMode="auto">
          <a:xfrm>
            <a:off x="2209800" y="152400"/>
            <a:ext cx="696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solidFill>
                  <a:srgbClr val="FF0000"/>
                </a:solidFill>
              </a:rPr>
              <a:t>1400</a:t>
            </a:r>
          </a:p>
          <a:p>
            <a:pPr eaLnBrk="1" hangingPunct="1"/>
            <a:endParaRPr lang="sv-SE" altLang="sv-SE"/>
          </a:p>
        </p:txBody>
      </p:sp>
      <p:sp>
        <p:nvSpPr>
          <p:cNvPr id="8217" name="textruta 29"/>
          <p:cNvSpPr txBox="1">
            <a:spLocks noChangeArrowheads="1"/>
          </p:cNvSpPr>
          <p:nvPr/>
        </p:nvSpPr>
        <p:spPr bwMode="auto">
          <a:xfrm>
            <a:off x="3429000" y="152400"/>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solidFill>
                  <a:srgbClr val="FF0000"/>
                </a:solidFill>
              </a:rPr>
              <a:t>1600</a:t>
            </a:r>
          </a:p>
        </p:txBody>
      </p:sp>
      <p:cxnSp>
        <p:nvCxnSpPr>
          <p:cNvPr id="40" name="Rak 39"/>
          <p:cNvCxnSpPr/>
          <p:nvPr/>
        </p:nvCxnSpPr>
        <p:spPr>
          <a:xfrm>
            <a:off x="1066800" y="457200"/>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219" name="Rektangel 42"/>
          <p:cNvSpPr>
            <a:spLocks noChangeArrowheads="1"/>
          </p:cNvSpPr>
          <p:nvPr/>
        </p:nvSpPr>
        <p:spPr bwMode="auto">
          <a:xfrm>
            <a:off x="7848600" y="152400"/>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t>2012</a:t>
            </a:r>
          </a:p>
        </p:txBody>
      </p:sp>
      <p:sp>
        <p:nvSpPr>
          <p:cNvPr id="8220" name="Rektangel 43"/>
          <p:cNvSpPr>
            <a:spLocks noChangeArrowheads="1"/>
          </p:cNvSpPr>
          <p:nvPr/>
        </p:nvSpPr>
        <p:spPr bwMode="auto">
          <a:xfrm>
            <a:off x="0" y="152400"/>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t>700                500</a:t>
            </a:r>
          </a:p>
        </p:txBody>
      </p:sp>
      <p:pic>
        <p:nvPicPr>
          <p:cNvPr id="8222" name="Picture 30" descr="C:\Users\Ac21014\AppData\Local\Microsoft\Windows\Temporary Internet Files\Content.IE5\80I3CP73\bok_uppslagen[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5572" y="478979"/>
            <a:ext cx="600075" cy="312775"/>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15">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6100" y="3946526"/>
            <a:ext cx="2454275" cy="298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91"/>
                                        </p:tgtEl>
                                        <p:attrNameLst>
                                          <p:attrName>style.visibility</p:attrName>
                                        </p:attrNameLst>
                                      </p:cBhvr>
                                      <p:to>
                                        <p:strVal val="visible"/>
                                      </p:to>
                                    </p:set>
                                    <p:animEffect transition="in" filter="fade">
                                      <p:cBhvr>
                                        <p:cTn id="7"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1"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ubrik 1"/>
          <p:cNvSpPr>
            <a:spLocks noGrp="1"/>
          </p:cNvSpPr>
          <p:nvPr>
            <p:ph type="title"/>
          </p:nvPr>
        </p:nvSpPr>
        <p:spPr/>
        <p:txBody>
          <a:bodyPr/>
          <a:lstStyle/>
          <a:p>
            <a:r>
              <a:rPr lang="sv-SE" altLang="sv-SE" b="1" smtClean="0"/>
              <a:t>Hercules</a:t>
            </a:r>
            <a:endParaRPr lang="sv-SE" altLang="sv-SE" smtClean="0"/>
          </a:p>
        </p:txBody>
      </p:sp>
      <p:sp>
        <p:nvSpPr>
          <p:cNvPr id="9219" name="Platshållare för innehåll 2"/>
          <p:cNvSpPr>
            <a:spLocks noGrp="1"/>
          </p:cNvSpPr>
          <p:nvPr>
            <p:ph idx="1"/>
          </p:nvPr>
        </p:nvSpPr>
        <p:spPr/>
        <p:txBody>
          <a:bodyPr/>
          <a:lstStyle/>
          <a:p>
            <a:pPr>
              <a:buFontTx/>
              <a:buNone/>
            </a:pPr>
            <a:r>
              <a:rPr lang="sv-SE" altLang="sv-SE" sz="2000" dirty="0" smtClean="0"/>
              <a:t>     …är titeln på ett långt </a:t>
            </a:r>
            <a:r>
              <a:rPr lang="sv-SE" altLang="sv-SE" sz="2000" dirty="0" smtClean="0">
                <a:hlinkClick r:id="rId2" tooltip="Epos"/>
              </a:rPr>
              <a:t>epos</a:t>
            </a:r>
            <a:r>
              <a:rPr lang="sv-SE" altLang="sv-SE" sz="2000" dirty="0" smtClean="0"/>
              <a:t>, tryckt första gången 1658, av ”den svenska skaldekonstens fader” Georg Stiernhielm. Den är skriven på </a:t>
            </a:r>
            <a:r>
              <a:rPr lang="sv-SE" altLang="sv-SE" sz="2000" dirty="0" smtClean="0">
                <a:hlinkClick r:id="rId3" tooltip="Hexameter"/>
              </a:rPr>
              <a:t>hexameter</a:t>
            </a:r>
            <a:r>
              <a:rPr lang="sv-SE" altLang="sv-SE" sz="2000" dirty="0" smtClean="0"/>
              <a:t> och var den första dikt på svenska som använde ett sådant anspråksfullt versmått. </a:t>
            </a:r>
            <a:r>
              <a:rPr lang="sv-SE" altLang="sv-SE" sz="2000" i="1" dirty="0" smtClean="0"/>
              <a:t>Hercules</a:t>
            </a:r>
            <a:r>
              <a:rPr lang="sv-SE" altLang="sv-SE" sz="2000" dirty="0" smtClean="0"/>
              <a:t> är </a:t>
            </a:r>
            <a:r>
              <a:rPr lang="sv-SE" altLang="sv-SE" sz="2000" dirty="0" smtClean="0"/>
              <a:t>skaldens (diktarens) </a:t>
            </a:r>
            <a:r>
              <a:rPr lang="sv-SE" altLang="sv-SE" sz="2000" dirty="0" smtClean="0"/>
              <a:t>mest kända och hyllade dikt.</a:t>
            </a:r>
          </a:p>
          <a:p>
            <a:endParaRPr lang="sv-SE" altLang="sv-SE" sz="20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C:\Users\ac21014\AppData\Local\Microsoft\Windows\Temporary Internet Files\Content.IE5\P8MFA1IE\MP900309628[1].jpg"/>
          <p:cNvPicPr>
            <a:picLocks noChangeAspect="1" noChangeArrowheads="1"/>
          </p:cNvPicPr>
          <p:nvPr/>
        </p:nvPicPr>
        <p:blipFill>
          <a:blip r:embed="rId2">
            <a:lum bright="48000" contrast="-30000"/>
          </a:blip>
          <a:srcRect/>
          <a:stretch>
            <a:fillRect/>
          </a:stretch>
        </p:blipFill>
        <p:spPr bwMode="auto">
          <a:xfrm>
            <a:off x="-152400" y="-990600"/>
            <a:ext cx="10758488" cy="8001000"/>
          </a:xfrm>
          <a:prstGeom prst="rect">
            <a:avLst/>
          </a:prstGeom>
          <a:gradFill>
            <a:gsLst>
              <a:gs pos="0">
                <a:schemeClr val="accent1">
                  <a:shade val="30000"/>
                  <a:satMod val="115000"/>
                  <a:alpha val="35000"/>
                </a:schemeClr>
              </a:gs>
              <a:gs pos="50000">
                <a:schemeClr val="accent1">
                  <a:shade val="67500"/>
                  <a:satMod val="115000"/>
                </a:schemeClr>
              </a:gs>
              <a:gs pos="100000">
                <a:schemeClr val="accent1">
                  <a:shade val="100000"/>
                  <a:satMod val="115000"/>
                </a:schemeClr>
              </a:gs>
            </a:gsLst>
            <a:lin ang="5400000" scaled="0"/>
          </a:gradFill>
        </p:spPr>
      </p:pic>
      <p:sp>
        <p:nvSpPr>
          <p:cNvPr id="10243" name="Rectangle 1"/>
          <p:cNvSpPr>
            <a:spLocks noGrp="1" noChangeArrowheads="1"/>
          </p:cNvSpPr>
          <p:nvPr>
            <p:ph type="title"/>
          </p:nvPr>
        </p:nvSpPr>
        <p:spPr/>
        <p:txBody>
          <a:bodyPr/>
          <a:lstStyle/>
          <a:p>
            <a:pPr eaLnBrk="1" hangingPunct="1"/>
            <a:r>
              <a:rPr lang="en-US" altLang="sv-SE" dirty="0" err="1" smtClean="0"/>
              <a:t>Upplysningen</a:t>
            </a:r>
            <a:r>
              <a:rPr lang="en-US" altLang="sv-SE" dirty="0" smtClean="0"/>
              <a:t> 1600-1700-tal</a:t>
            </a:r>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888" y="1231900"/>
            <a:ext cx="3970337"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988" y="1379538"/>
            <a:ext cx="15113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6975" y="3756025"/>
            <a:ext cx="21447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5788" y="1370013"/>
            <a:ext cx="20748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9"/>
          <p:cNvSpPr txBox="1">
            <a:spLocks noChangeArrowheads="1"/>
          </p:cNvSpPr>
          <p:nvPr/>
        </p:nvSpPr>
        <p:spPr bwMode="auto">
          <a:xfrm>
            <a:off x="1620838" y="320675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t>Defoe</a:t>
            </a:r>
          </a:p>
        </p:txBody>
      </p:sp>
      <p:sp>
        <p:nvSpPr>
          <p:cNvPr id="10249" name="Text Box 10"/>
          <p:cNvSpPr txBox="1">
            <a:spLocks noChangeArrowheads="1"/>
          </p:cNvSpPr>
          <p:nvPr/>
        </p:nvSpPr>
        <p:spPr bwMode="auto">
          <a:xfrm>
            <a:off x="1146175" y="6037263"/>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u="sng"/>
              <a:t>Rousseau</a:t>
            </a:r>
          </a:p>
        </p:txBody>
      </p:sp>
      <p:sp>
        <p:nvSpPr>
          <p:cNvPr id="10250" name="Text Box 11"/>
          <p:cNvSpPr txBox="1">
            <a:spLocks noChangeArrowheads="1"/>
          </p:cNvSpPr>
          <p:nvPr/>
        </p:nvSpPr>
        <p:spPr bwMode="auto">
          <a:xfrm>
            <a:off x="5602288" y="367030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t>Nordenflycht (sv)</a:t>
            </a:r>
          </a:p>
        </p:txBody>
      </p:sp>
      <p:pic>
        <p:nvPicPr>
          <p:cNvPr id="10251"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5150" y="4103688"/>
            <a:ext cx="22018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 Box 13"/>
          <p:cNvSpPr txBox="1">
            <a:spLocks noChangeArrowheads="1"/>
          </p:cNvSpPr>
          <p:nvPr/>
        </p:nvSpPr>
        <p:spPr bwMode="auto">
          <a:xfrm>
            <a:off x="6372225" y="6119813"/>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t>Lenngren (sv)</a:t>
            </a:r>
          </a:p>
        </p:txBody>
      </p:sp>
      <p:pic>
        <p:nvPicPr>
          <p:cNvPr id="10253"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588" y="1457325"/>
            <a:ext cx="14954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ext Box 15"/>
          <p:cNvSpPr txBox="1">
            <a:spLocks noChangeArrowheads="1"/>
          </p:cNvSpPr>
          <p:nvPr/>
        </p:nvSpPr>
        <p:spPr bwMode="auto">
          <a:xfrm>
            <a:off x="776288" y="3025775"/>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a:solidFill>
                  <a:srgbClr val="FFFFFF"/>
                </a:solidFill>
              </a:rPr>
              <a:t>Swift</a:t>
            </a:r>
          </a:p>
        </p:txBody>
      </p:sp>
      <p:pic>
        <p:nvPicPr>
          <p:cNvPr id="10255" name="Picture 16">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13" y="3444875"/>
            <a:ext cx="1560512"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 Box 17"/>
          <p:cNvSpPr txBox="1">
            <a:spLocks noChangeArrowheads="1"/>
          </p:cNvSpPr>
          <p:nvPr/>
        </p:nvSpPr>
        <p:spPr bwMode="auto">
          <a:xfrm>
            <a:off x="417513" y="4854575"/>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2400" u="sng">
                <a:solidFill>
                  <a:srgbClr val="FFFFFF"/>
                </a:solidFill>
              </a:rPr>
              <a:t>Voltaire</a:t>
            </a:r>
          </a:p>
        </p:txBody>
      </p:sp>
      <p:sp>
        <p:nvSpPr>
          <p:cNvPr id="10257" name="Text Box 18"/>
          <p:cNvSpPr txBox="1">
            <a:spLocks noChangeArrowheads="1"/>
          </p:cNvSpPr>
          <p:nvPr/>
        </p:nvSpPr>
        <p:spPr bwMode="auto">
          <a:xfrm>
            <a:off x="-36513" y="1063625"/>
            <a:ext cx="365760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a:t>Gulliver</a:t>
            </a:r>
            <a:r>
              <a:rPr lang="en-US" altLang="sv-SE" sz="2400"/>
              <a:t> </a:t>
            </a:r>
            <a:r>
              <a:rPr lang="en-US" altLang="sv-SE"/>
              <a:t>resor</a:t>
            </a:r>
          </a:p>
        </p:txBody>
      </p:sp>
      <p:sp>
        <p:nvSpPr>
          <p:cNvPr id="10258" name="Text Box 19"/>
          <p:cNvSpPr txBox="1">
            <a:spLocks noChangeArrowheads="1"/>
          </p:cNvSpPr>
          <p:nvPr/>
        </p:nvSpPr>
        <p:spPr bwMode="auto">
          <a:xfrm>
            <a:off x="-25400" y="5256213"/>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a:t>Candide</a:t>
            </a:r>
          </a:p>
        </p:txBody>
      </p:sp>
      <p:sp>
        <p:nvSpPr>
          <p:cNvPr id="8212" name="Text Box 20"/>
          <p:cNvSpPr txBox="1">
            <a:spLocks noChangeArrowheads="1"/>
          </p:cNvSpPr>
          <p:nvPr/>
        </p:nvSpPr>
        <p:spPr bwMode="auto">
          <a:xfrm>
            <a:off x="3300413" y="1717675"/>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0" eaLnBrk="0" hangingPunct="0">
              <a:defRPr>
                <a:solidFill>
                  <a:schemeClr val="tx1"/>
                </a:solidFill>
                <a:latin typeface="Arial" charset="0"/>
              </a:defRPr>
            </a:lvl1pPr>
            <a:lvl2pPr marL="742950" indent="-285750" defTabSz="0" eaLnBrk="0" hangingPunct="0">
              <a:defRPr>
                <a:solidFill>
                  <a:schemeClr val="tx1"/>
                </a:solidFill>
                <a:latin typeface="Arial" charset="0"/>
              </a:defRPr>
            </a:lvl2pPr>
            <a:lvl3pPr marL="1143000" indent="-228600" defTabSz="0" eaLnBrk="0" hangingPunct="0">
              <a:defRPr>
                <a:solidFill>
                  <a:schemeClr val="tx1"/>
                </a:solidFill>
                <a:latin typeface="Arial" charset="0"/>
              </a:defRPr>
            </a:lvl3pPr>
            <a:lvl4pPr marL="1600200" indent="-228600" defTabSz="0" eaLnBrk="0" hangingPunct="0">
              <a:defRPr>
                <a:solidFill>
                  <a:schemeClr val="tx1"/>
                </a:solidFill>
                <a:latin typeface="Arial" charset="0"/>
              </a:defRPr>
            </a:lvl4pPr>
            <a:lvl5pPr marL="2057400" indent="-228600" defTabSz="0" eaLnBrk="0" hangingPunct="0">
              <a:defRPr>
                <a:solidFill>
                  <a:schemeClr val="tx1"/>
                </a:solidFill>
                <a:latin typeface="Arial" charset="0"/>
              </a:defRPr>
            </a:lvl5pPr>
            <a:lvl6pPr marL="2514600" indent="-228600" defTabSz="0" eaLnBrk="0" fontAlgn="base" hangingPunct="0">
              <a:spcBef>
                <a:spcPct val="0"/>
              </a:spcBef>
              <a:spcAft>
                <a:spcPct val="0"/>
              </a:spcAft>
              <a:defRPr>
                <a:solidFill>
                  <a:schemeClr val="tx1"/>
                </a:solidFill>
                <a:latin typeface="Arial" charset="0"/>
              </a:defRPr>
            </a:lvl6pPr>
            <a:lvl7pPr marL="2971800" indent="-228600" defTabSz="0" eaLnBrk="0" fontAlgn="base" hangingPunct="0">
              <a:spcBef>
                <a:spcPct val="0"/>
              </a:spcBef>
              <a:spcAft>
                <a:spcPct val="0"/>
              </a:spcAft>
              <a:defRPr>
                <a:solidFill>
                  <a:schemeClr val="tx1"/>
                </a:solidFill>
                <a:latin typeface="Arial" charset="0"/>
              </a:defRPr>
            </a:lvl7pPr>
            <a:lvl8pPr marL="3429000" indent="-228600" defTabSz="0" eaLnBrk="0" fontAlgn="base" hangingPunct="0">
              <a:spcBef>
                <a:spcPct val="0"/>
              </a:spcBef>
              <a:spcAft>
                <a:spcPct val="0"/>
              </a:spcAft>
              <a:defRPr>
                <a:solidFill>
                  <a:schemeClr val="tx1"/>
                </a:solidFill>
                <a:latin typeface="Arial" charset="0"/>
              </a:defRPr>
            </a:lvl8pPr>
            <a:lvl9pPr marL="3886200" indent="-228600" defTabSz="0" eaLnBrk="0" fontAlgn="base" hangingPunct="0">
              <a:spcBef>
                <a:spcPct val="0"/>
              </a:spcBef>
              <a:spcAft>
                <a:spcPct val="0"/>
              </a:spcAft>
              <a:defRPr>
                <a:solidFill>
                  <a:schemeClr val="tx1"/>
                </a:solidFill>
                <a:latin typeface="Arial" charset="0"/>
              </a:defRPr>
            </a:lvl9pPr>
          </a:lstStyle>
          <a:p>
            <a:pPr eaLnBrk="1" hangingPunct="1"/>
            <a:r>
              <a:rPr lang="en-US" altLang="sv-SE" sz="1400"/>
              <a:t>*Socialställning spelade mindre roll</a:t>
            </a:r>
          </a:p>
          <a:p>
            <a:pPr eaLnBrk="1" hangingPunct="1"/>
            <a:r>
              <a:rPr lang="en-US" altLang="sv-SE" sz="1400"/>
              <a:t>*Hjärta &amp; smärta var i fokus </a:t>
            </a:r>
          </a:p>
          <a:p>
            <a:pPr eaLnBrk="1" hangingPunct="1"/>
            <a:r>
              <a:rPr lang="en-US" altLang="sv-SE" sz="1400"/>
              <a:t>     samt förnuft och </a:t>
            </a:r>
          </a:p>
          <a:p>
            <a:pPr eaLnBrk="1" hangingPunct="1"/>
            <a:r>
              <a:rPr lang="en-US" altLang="sv-SE" sz="1400"/>
              <a:t>     </a:t>
            </a:r>
            <a:r>
              <a:rPr lang="en-US" altLang="sv-SE" sz="1400">
                <a:sym typeface="Wingdings" pitchFamily="2" charset="2"/>
              </a:rPr>
              <a:t></a:t>
            </a:r>
            <a:r>
              <a:rPr lang="en-US" altLang="sv-SE" sz="1400"/>
              <a:t>uppfinningsrikedom</a:t>
            </a:r>
          </a:p>
          <a:p>
            <a:pPr eaLnBrk="1" hangingPunct="1"/>
            <a:r>
              <a:rPr lang="en-US" altLang="sv-SE" sz="1400"/>
              <a:t>      * inte fokus på beskrivning</a:t>
            </a:r>
          </a:p>
          <a:p>
            <a:pPr eaLnBrk="1" hangingPunct="1"/>
            <a:r>
              <a:rPr lang="en-US" altLang="sv-SE" sz="1400"/>
              <a:t>        av naturen  </a:t>
            </a:r>
          </a:p>
        </p:txBody>
      </p:sp>
      <p:cxnSp>
        <p:nvCxnSpPr>
          <p:cNvPr id="20" name="Rak 19"/>
          <p:cNvCxnSpPr/>
          <p:nvPr/>
        </p:nvCxnSpPr>
        <p:spPr>
          <a:xfrm>
            <a:off x="0" y="457200"/>
            <a:ext cx="105918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0261" name="Rektangel 20"/>
          <p:cNvSpPr>
            <a:spLocks noChangeArrowheads="1"/>
          </p:cNvSpPr>
          <p:nvPr/>
        </p:nvSpPr>
        <p:spPr bwMode="auto">
          <a:xfrm>
            <a:off x="0" y="152400"/>
            <a:ext cx="1059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t>700                500</a:t>
            </a:r>
          </a:p>
        </p:txBody>
      </p:sp>
      <p:cxnSp>
        <p:nvCxnSpPr>
          <p:cNvPr id="22" name="Rak 21"/>
          <p:cNvCxnSpPr/>
          <p:nvPr/>
        </p:nvCxnSpPr>
        <p:spPr>
          <a:xfrm>
            <a:off x="1066800" y="457200"/>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264" name="Rektangel 23"/>
          <p:cNvSpPr>
            <a:spLocks noChangeArrowheads="1"/>
          </p:cNvSpPr>
          <p:nvPr/>
        </p:nvSpPr>
        <p:spPr bwMode="auto">
          <a:xfrm>
            <a:off x="2286000" y="152400"/>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t>1400</a:t>
            </a:r>
          </a:p>
        </p:txBody>
      </p:sp>
      <p:sp>
        <p:nvSpPr>
          <p:cNvPr id="10265" name="Rektangel 24"/>
          <p:cNvSpPr>
            <a:spLocks noChangeArrowheads="1"/>
          </p:cNvSpPr>
          <p:nvPr/>
        </p:nvSpPr>
        <p:spPr bwMode="auto">
          <a:xfrm>
            <a:off x="3657600" y="152400"/>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solidFill>
                  <a:srgbClr val="FF0000"/>
                </a:solidFill>
              </a:rPr>
              <a:t>1600</a:t>
            </a:r>
          </a:p>
        </p:txBody>
      </p:sp>
      <p:sp>
        <p:nvSpPr>
          <p:cNvPr id="10266" name="Rektangel 53"/>
          <p:cNvSpPr>
            <a:spLocks noChangeArrowheads="1"/>
          </p:cNvSpPr>
          <p:nvPr/>
        </p:nvSpPr>
        <p:spPr bwMode="auto">
          <a:xfrm>
            <a:off x="8915400" y="152400"/>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t>2012</a:t>
            </a:r>
          </a:p>
        </p:txBody>
      </p:sp>
      <p:sp>
        <p:nvSpPr>
          <p:cNvPr id="10267" name="Rektangel 54"/>
          <p:cNvSpPr>
            <a:spLocks noChangeArrowheads="1"/>
          </p:cNvSpPr>
          <p:nvPr/>
        </p:nvSpPr>
        <p:spPr bwMode="auto">
          <a:xfrm>
            <a:off x="4419600" y="152400"/>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a:solidFill>
                  <a:srgbClr val="FF0000"/>
                </a:solidFill>
              </a:rPr>
              <a:t>1700</a:t>
            </a:r>
          </a:p>
        </p:txBody>
      </p:sp>
      <p:sp>
        <p:nvSpPr>
          <p:cNvPr id="56" name="Rektangel 55"/>
          <p:cNvSpPr/>
          <p:nvPr/>
        </p:nvSpPr>
        <p:spPr>
          <a:xfrm>
            <a:off x="2667000" y="1219200"/>
            <a:ext cx="396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7" name="Rektangel 56"/>
          <p:cNvSpPr/>
          <p:nvPr/>
        </p:nvSpPr>
        <p:spPr>
          <a:xfrm>
            <a:off x="3505200" y="1295400"/>
            <a:ext cx="1828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8" name="Rektangel 57"/>
          <p:cNvSpPr/>
          <p:nvPr/>
        </p:nvSpPr>
        <p:spPr>
          <a:xfrm>
            <a:off x="3276600" y="2209800"/>
            <a:ext cx="304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9" name="Rektangel 58"/>
          <p:cNvSpPr/>
          <p:nvPr/>
        </p:nvSpPr>
        <p:spPr>
          <a:xfrm>
            <a:off x="3352800" y="3048000"/>
            <a:ext cx="2286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0" name="Rektangel 59"/>
          <p:cNvSpPr/>
          <p:nvPr/>
        </p:nvSpPr>
        <p:spPr>
          <a:xfrm>
            <a:off x="3200400" y="34290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1" name="Rektangel 60"/>
          <p:cNvSpPr/>
          <p:nvPr/>
        </p:nvSpPr>
        <p:spPr>
          <a:xfrm>
            <a:off x="3276600" y="1295400"/>
            <a:ext cx="76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cxnSp>
        <p:nvCxnSpPr>
          <p:cNvPr id="35" name="Rak pil 34"/>
          <p:cNvCxnSpPr/>
          <p:nvPr/>
        </p:nvCxnSpPr>
        <p:spPr>
          <a:xfrm>
            <a:off x="2514600" y="35052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5" name="Picture 35" descr="C:\Users\Ac21014\AppData\Local\Microsoft\Windows\Temporary Internet Files\Content.IE5\80I3CP73\bok_uppslagen[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95095" y="-138112"/>
            <a:ext cx="557362" cy="290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12"/>
                                        </p:tgtEl>
                                        <p:attrNameLst>
                                          <p:attrName>style.visibility</p:attrName>
                                        </p:attrNameLst>
                                      </p:cBhvr>
                                      <p:to>
                                        <p:strVal val="visible"/>
                                      </p:to>
                                    </p:set>
                                    <p:animEffect transition="in" filter="fade">
                                      <p:cBhvr>
                                        <p:cTn id="7" dur="500"/>
                                        <p:tgtEl>
                                          <p:spTgt spid="8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371</TotalTime>
  <Words>1235</Words>
  <Application>Microsoft Office PowerPoint</Application>
  <PresentationFormat>Bildspel på skärmen (4:3)</PresentationFormat>
  <Paragraphs>188</Paragraphs>
  <Slides>21</Slides>
  <Notes>0</Notes>
  <HiddenSlides>10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21</vt:i4>
      </vt:variant>
    </vt:vector>
  </HeadingPairs>
  <TitlesOfParts>
    <vt:vector size="26" baseType="lpstr">
      <vt:lpstr>Arial</vt:lpstr>
      <vt:lpstr>Calibri</vt:lpstr>
      <vt:lpstr>Algerian</vt:lpstr>
      <vt:lpstr>Wingdings</vt:lpstr>
      <vt:lpstr>Default Design</vt:lpstr>
      <vt:lpstr>Litteraturhistoria!</vt:lpstr>
      <vt:lpstr>Antiken 700 år f.v.t. - 500</vt:lpstr>
      <vt:lpstr>Medeltiden 500-1400-tal</vt:lpstr>
      <vt:lpstr>Boktryckarkonsten </vt:lpstr>
      <vt:lpstr>(Den gudomliga) komedin</vt:lpstr>
      <vt:lpstr>Sång om en otrogen älskare</vt:lpstr>
      <vt:lpstr>Renässansen 1400-1600-tal</vt:lpstr>
      <vt:lpstr>Hercules</vt:lpstr>
      <vt:lpstr>Upplysningen 1600-1700-tal</vt:lpstr>
      <vt:lpstr>Voltaire</vt:lpstr>
      <vt:lpstr>Rousseau</vt:lpstr>
      <vt:lpstr>Romantiken 1700-1800</vt:lpstr>
      <vt:lpstr>Frankenstein</vt:lpstr>
      <vt:lpstr>Realismen / Naturalismen 1800</vt:lpstr>
      <vt:lpstr>Mellan epoker</vt:lpstr>
      <vt:lpstr>PowerPoint-presentation</vt:lpstr>
      <vt:lpstr>PowerPoint-presentation</vt:lpstr>
      <vt:lpstr>Edith Södergran</vt:lpstr>
      <vt:lpstr>De som inte platsar..</vt:lpstr>
      <vt:lpstr>PowerPoint-presentation</vt:lpstr>
      <vt:lpstr>PowerPoint-presentation</vt:lpstr>
    </vt:vector>
  </TitlesOfParts>
  <Company>Quickoffice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Leila Ekman</dc:creator>
  <cp:lastModifiedBy>Leila Ekman</cp:lastModifiedBy>
  <cp:revision>49</cp:revision>
  <dcterms:created xsi:type="dcterms:W3CDTF">2011-12-08T13:22:40Z</dcterms:created>
  <dcterms:modified xsi:type="dcterms:W3CDTF">2016-10-31T10:20:44Z</dcterms:modified>
</cp:coreProperties>
</file>